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60" r:id="rId5"/>
    <p:sldMasterId id="2147483672" r:id="rId6"/>
    <p:sldMasterId id="2147483676" r:id="rId7"/>
    <p:sldMasterId id="2147483690" r:id="rId8"/>
  </p:sldMasterIdLst>
  <p:notesMasterIdLst>
    <p:notesMasterId r:id="rId93"/>
  </p:notesMasterIdLst>
  <p:handoutMasterIdLst>
    <p:handoutMasterId r:id="rId94"/>
  </p:handoutMasterIdLst>
  <p:sldIdLst>
    <p:sldId id="261" r:id="rId9"/>
    <p:sldId id="268" r:id="rId10"/>
    <p:sldId id="256" r:id="rId11"/>
    <p:sldId id="257" r:id="rId12"/>
    <p:sldId id="258" r:id="rId13"/>
    <p:sldId id="259" r:id="rId14"/>
    <p:sldId id="260" r:id="rId15"/>
    <p:sldId id="269" r:id="rId16"/>
    <p:sldId id="262" r:id="rId17"/>
    <p:sldId id="263" r:id="rId18"/>
    <p:sldId id="264" r:id="rId19"/>
    <p:sldId id="265" r:id="rId20"/>
    <p:sldId id="266" r:id="rId21"/>
    <p:sldId id="267" r:id="rId22"/>
    <p:sldId id="270" r:id="rId23"/>
    <p:sldId id="271" r:id="rId24"/>
    <p:sldId id="272" r:id="rId25"/>
    <p:sldId id="273" r:id="rId26"/>
    <p:sldId id="274" r:id="rId27"/>
    <p:sldId id="342" r:id="rId28"/>
    <p:sldId id="365" r:id="rId29"/>
    <p:sldId id="349" r:id="rId30"/>
    <p:sldId id="362" r:id="rId31"/>
    <p:sldId id="363" r:id="rId32"/>
    <p:sldId id="364" r:id="rId33"/>
    <p:sldId id="367" r:id="rId34"/>
    <p:sldId id="360" r:id="rId35"/>
    <p:sldId id="321" r:id="rId36"/>
    <p:sldId id="358" r:id="rId37"/>
    <p:sldId id="444" r:id="rId38"/>
    <p:sldId id="445" r:id="rId39"/>
    <p:sldId id="446" r:id="rId40"/>
    <p:sldId id="447" r:id="rId41"/>
    <p:sldId id="448" r:id="rId42"/>
    <p:sldId id="449" r:id="rId43"/>
    <p:sldId id="279" r:id="rId44"/>
    <p:sldId id="450" r:id="rId45"/>
    <p:sldId id="331" r:id="rId46"/>
    <p:sldId id="312" r:id="rId47"/>
    <p:sldId id="451" r:id="rId48"/>
    <p:sldId id="369" r:id="rId49"/>
    <p:sldId id="359" r:id="rId50"/>
    <p:sldId id="452" r:id="rId51"/>
    <p:sldId id="453" r:id="rId52"/>
    <p:sldId id="454" r:id="rId53"/>
    <p:sldId id="386" r:id="rId54"/>
    <p:sldId id="385" r:id="rId55"/>
    <p:sldId id="382" r:id="rId56"/>
    <p:sldId id="381" r:id="rId57"/>
    <p:sldId id="383" r:id="rId58"/>
    <p:sldId id="343" r:id="rId59"/>
    <p:sldId id="455" r:id="rId60"/>
    <p:sldId id="300" r:id="rId61"/>
    <p:sldId id="297" r:id="rId62"/>
    <p:sldId id="301" r:id="rId63"/>
    <p:sldId id="293" r:id="rId64"/>
    <p:sldId id="295" r:id="rId65"/>
    <p:sldId id="296" r:id="rId66"/>
    <p:sldId id="283" r:id="rId67"/>
    <p:sldId id="298" r:id="rId68"/>
    <p:sldId id="284" r:id="rId69"/>
    <p:sldId id="307" r:id="rId70"/>
    <p:sldId id="302" r:id="rId71"/>
    <p:sldId id="299" r:id="rId72"/>
    <p:sldId id="303" r:id="rId73"/>
    <p:sldId id="304" r:id="rId74"/>
    <p:sldId id="305" r:id="rId75"/>
    <p:sldId id="306" r:id="rId76"/>
    <p:sldId id="288" r:id="rId77"/>
    <p:sldId id="289" r:id="rId78"/>
    <p:sldId id="290" r:id="rId79"/>
    <p:sldId id="291" r:id="rId80"/>
    <p:sldId id="292" r:id="rId81"/>
    <p:sldId id="456" r:id="rId82"/>
    <p:sldId id="457" r:id="rId83"/>
    <p:sldId id="458" r:id="rId84"/>
    <p:sldId id="459" r:id="rId85"/>
    <p:sldId id="460" r:id="rId86"/>
    <p:sldId id="461" r:id="rId87"/>
    <p:sldId id="462" r:id="rId88"/>
    <p:sldId id="463" r:id="rId89"/>
    <p:sldId id="464" r:id="rId90"/>
    <p:sldId id="465" r:id="rId91"/>
    <p:sldId id="308" r:id="rId92"/>
  </p:sldIdLst>
  <p:sldSz cx="9144000" cy="6858000" type="screen4x3"/>
  <p:notesSz cx="6669088"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tandaardsectie" id="{4D9F8B1B-940F-4F7D-ABDE-46384ECC096E}">
          <p14:sldIdLst>
            <p14:sldId id="261"/>
            <p14:sldId id="268"/>
            <p14:sldId id="256"/>
            <p14:sldId id="257"/>
            <p14:sldId id="258"/>
            <p14:sldId id="259"/>
            <p14:sldId id="260"/>
            <p14:sldId id="269"/>
            <p14:sldId id="262"/>
            <p14:sldId id="263"/>
            <p14:sldId id="264"/>
            <p14:sldId id="265"/>
            <p14:sldId id="266"/>
            <p14:sldId id="267"/>
            <p14:sldId id="270"/>
            <p14:sldId id="271"/>
            <p14:sldId id="272"/>
            <p14:sldId id="273"/>
            <p14:sldId id="274"/>
            <p14:sldId id="342"/>
            <p14:sldId id="365"/>
            <p14:sldId id="349"/>
            <p14:sldId id="362"/>
            <p14:sldId id="363"/>
            <p14:sldId id="364"/>
            <p14:sldId id="367"/>
            <p14:sldId id="360"/>
            <p14:sldId id="321"/>
            <p14:sldId id="358"/>
            <p14:sldId id="444"/>
            <p14:sldId id="445"/>
            <p14:sldId id="446"/>
            <p14:sldId id="447"/>
            <p14:sldId id="448"/>
            <p14:sldId id="449"/>
            <p14:sldId id="279"/>
            <p14:sldId id="450"/>
            <p14:sldId id="331"/>
            <p14:sldId id="312"/>
            <p14:sldId id="451"/>
            <p14:sldId id="369"/>
            <p14:sldId id="359"/>
            <p14:sldId id="452"/>
            <p14:sldId id="453"/>
            <p14:sldId id="454"/>
            <p14:sldId id="386"/>
            <p14:sldId id="385"/>
            <p14:sldId id="382"/>
            <p14:sldId id="381"/>
            <p14:sldId id="383"/>
            <p14:sldId id="343"/>
            <p14:sldId id="455"/>
            <p14:sldId id="300"/>
            <p14:sldId id="297"/>
            <p14:sldId id="301"/>
            <p14:sldId id="293"/>
            <p14:sldId id="295"/>
            <p14:sldId id="296"/>
            <p14:sldId id="283"/>
            <p14:sldId id="298"/>
            <p14:sldId id="284"/>
            <p14:sldId id="307"/>
            <p14:sldId id="302"/>
            <p14:sldId id="299"/>
            <p14:sldId id="303"/>
            <p14:sldId id="304"/>
            <p14:sldId id="305"/>
            <p14:sldId id="306"/>
            <p14:sldId id="288"/>
            <p14:sldId id="289"/>
            <p14:sldId id="290"/>
            <p14:sldId id="291"/>
            <p14:sldId id="292"/>
            <p14:sldId id="456"/>
            <p14:sldId id="457"/>
            <p14:sldId id="458"/>
            <p14:sldId id="459"/>
            <p14:sldId id="460"/>
            <p14:sldId id="461"/>
            <p14:sldId id="462"/>
            <p14:sldId id="463"/>
            <p14:sldId id="464"/>
            <p14:sldId id="465"/>
            <p14:sldId id="308"/>
          </p14:sldIdLst>
        </p14:section>
      </p14:sectionLst>
    </p:ext>
    <p:ext uri="{EFAFB233-063F-42B5-8137-9DF3F51BA10A}">
      <p15:sldGuideLst xmlns:p15="http://schemas.microsoft.com/office/powerpoint/2012/main">
        <p15:guide id="1" orient="horz" pos="664">
          <p15:clr>
            <a:srgbClr val="A4A3A4"/>
          </p15:clr>
        </p15:guide>
        <p15:guide id="2" pos="664">
          <p15:clr>
            <a:srgbClr val="A4A3A4"/>
          </p15:clr>
        </p15:guide>
        <p15:guide id="3" pos="5088">
          <p15:clr>
            <a:srgbClr val="A4A3A4"/>
          </p15:clr>
        </p15:guide>
        <p15:guide id="4" pos="4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4649" autoAdjust="0"/>
  </p:normalViewPr>
  <p:slideViewPr>
    <p:cSldViewPr>
      <p:cViewPr varScale="1">
        <p:scale>
          <a:sx n="108" d="100"/>
          <a:sy n="108" d="100"/>
        </p:scale>
        <p:origin x="1680" y="96"/>
      </p:cViewPr>
      <p:guideLst>
        <p:guide orient="horz" pos="664"/>
        <p:guide pos="664"/>
        <p:guide pos="5088"/>
        <p:guide pos="499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6D86A3-70FE-45F2-984D-08CFEF42EB91}"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nl-NL"/>
        </a:p>
      </dgm:t>
    </dgm:pt>
    <dgm:pt modelId="{728418D8-64B8-468A-9B11-6A6E2560F571}">
      <dgm:prSet phldrT="[Tekst]"/>
      <dgm:spPr>
        <a:solidFill>
          <a:srgbClr val="92D050"/>
        </a:solidFill>
        <a:ln w="76200">
          <a:solidFill>
            <a:schemeClr val="bg1"/>
          </a:solidFill>
        </a:ln>
      </dgm:spPr>
      <dgm:t>
        <a:bodyPr/>
        <a:lstStyle/>
        <a:p>
          <a:r>
            <a:rPr lang="nl-NL" dirty="0"/>
            <a:t>beperk de vraag en voorkom onnodig gebruik</a:t>
          </a:r>
        </a:p>
      </dgm:t>
    </dgm:pt>
    <dgm:pt modelId="{8E9D8A75-BED4-4E1A-BDDF-95A961BC11C0}" type="parTrans" cxnId="{97DB4769-6854-41AC-9319-FA71A1539456}">
      <dgm:prSet/>
      <dgm:spPr/>
      <dgm:t>
        <a:bodyPr/>
        <a:lstStyle/>
        <a:p>
          <a:endParaRPr lang="nl-NL"/>
        </a:p>
      </dgm:t>
    </dgm:pt>
    <dgm:pt modelId="{60DFA052-815A-42D7-8354-0969CB7605D4}" type="sibTrans" cxnId="{97DB4769-6854-41AC-9319-FA71A1539456}">
      <dgm:prSet/>
      <dgm:spPr/>
      <dgm:t>
        <a:bodyPr/>
        <a:lstStyle/>
        <a:p>
          <a:endParaRPr lang="nl-NL"/>
        </a:p>
      </dgm:t>
    </dgm:pt>
    <dgm:pt modelId="{72F365AA-4EBF-4512-A6BA-1298CCB28FAE}">
      <dgm:prSet phldrT="[Tekst]"/>
      <dgm:spPr>
        <a:solidFill>
          <a:srgbClr val="00B050"/>
        </a:solidFill>
        <a:ln w="76200">
          <a:solidFill>
            <a:schemeClr val="bg1"/>
          </a:solidFill>
        </a:ln>
      </dgm:spPr>
      <dgm:t>
        <a:bodyPr/>
        <a:lstStyle/>
        <a:p>
          <a:r>
            <a:rPr lang="nl-NL" dirty="0"/>
            <a:t>maak wat nodig is zo duurzaam mogelijk</a:t>
          </a:r>
        </a:p>
      </dgm:t>
    </dgm:pt>
    <dgm:pt modelId="{A208664D-B941-465D-8A84-1063A996EF55}" type="parTrans" cxnId="{1303E8FF-3E95-4998-8059-5B121655D7D8}">
      <dgm:prSet/>
      <dgm:spPr/>
      <dgm:t>
        <a:bodyPr/>
        <a:lstStyle/>
        <a:p>
          <a:endParaRPr lang="nl-NL"/>
        </a:p>
      </dgm:t>
    </dgm:pt>
    <dgm:pt modelId="{CA8F86F3-3ACA-41CE-9029-6DB934379066}" type="sibTrans" cxnId="{1303E8FF-3E95-4998-8059-5B121655D7D8}">
      <dgm:prSet/>
      <dgm:spPr/>
      <dgm:t>
        <a:bodyPr/>
        <a:lstStyle/>
        <a:p>
          <a:endParaRPr lang="nl-NL"/>
        </a:p>
      </dgm:t>
    </dgm:pt>
    <dgm:pt modelId="{A699B10D-5DCC-4428-87F2-5B788E45C924}">
      <dgm:prSet phldrT="[Tekst]"/>
      <dgm:spPr>
        <a:solidFill>
          <a:srgbClr val="C9E571"/>
        </a:solidFill>
        <a:ln w="76200">
          <a:solidFill>
            <a:schemeClr val="bg1"/>
          </a:solidFill>
        </a:ln>
      </dgm:spPr>
      <dgm:t>
        <a:bodyPr/>
        <a:lstStyle/>
        <a:p>
          <a:r>
            <a:rPr lang="nl-NL"/>
            <a:t>Trias Ecologica</a:t>
          </a:r>
        </a:p>
      </dgm:t>
    </dgm:pt>
    <dgm:pt modelId="{5246EFBA-01AC-438E-9A59-F5D63EE3F242}" type="parTrans" cxnId="{1DDEB490-44CA-4364-BD55-ED218747FE97}">
      <dgm:prSet/>
      <dgm:spPr/>
      <dgm:t>
        <a:bodyPr/>
        <a:lstStyle/>
        <a:p>
          <a:endParaRPr lang="nl-NL"/>
        </a:p>
      </dgm:t>
    </dgm:pt>
    <dgm:pt modelId="{09BDAB48-0CCC-4C6B-979F-C9C187061907}" type="sibTrans" cxnId="{1DDEB490-44CA-4364-BD55-ED218747FE97}">
      <dgm:prSet/>
      <dgm:spPr/>
      <dgm:t>
        <a:bodyPr/>
        <a:lstStyle/>
        <a:p>
          <a:endParaRPr lang="nl-NL"/>
        </a:p>
      </dgm:t>
    </dgm:pt>
    <dgm:pt modelId="{6D86660B-03B4-4384-B0DB-8C2679121172}">
      <dgm:prSet phldrT="[Tekst]"/>
      <dgm:spPr>
        <a:solidFill>
          <a:srgbClr val="00823B"/>
        </a:solidFill>
        <a:ln w="76200">
          <a:solidFill>
            <a:schemeClr val="bg1"/>
          </a:solidFill>
        </a:ln>
      </dgm:spPr>
      <dgm:t>
        <a:bodyPr/>
        <a:lstStyle/>
        <a:p>
          <a:r>
            <a:rPr lang="nl-NL" dirty="0"/>
            <a:t>duurzaam niet mogelijk?</a:t>
          </a:r>
        </a:p>
        <a:p>
          <a:r>
            <a:rPr lang="nl-NL" dirty="0"/>
            <a:t>gebruik eindige bronnen verstandig </a:t>
          </a:r>
        </a:p>
      </dgm:t>
    </dgm:pt>
    <dgm:pt modelId="{F050CA13-4580-4D38-ACF4-1B7A911C5829}" type="parTrans" cxnId="{D70057BB-ACE3-4942-A8FF-214549001B3D}">
      <dgm:prSet/>
      <dgm:spPr/>
      <dgm:t>
        <a:bodyPr/>
        <a:lstStyle/>
        <a:p>
          <a:endParaRPr lang="nl-NL"/>
        </a:p>
      </dgm:t>
    </dgm:pt>
    <dgm:pt modelId="{DD092037-4D98-42BC-BCCC-231F4DE2C5BF}" type="sibTrans" cxnId="{D70057BB-ACE3-4942-A8FF-214549001B3D}">
      <dgm:prSet/>
      <dgm:spPr/>
      <dgm:t>
        <a:bodyPr/>
        <a:lstStyle/>
        <a:p>
          <a:endParaRPr lang="nl-NL"/>
        </a:p>
      </dgm:t>
    </dgm:pt>
    <dgm:pt modelId="{A38530FE-6B9C-4A40-A3F5-39D7BA218A71}" type="pres">
      <dgm:prSet presAssocID="{1C6D86A3-70FE-45F2-984D-08CFEF42EB91}" presName="compositeShape" presStyleCnt="0">
        <dgm:presLayoutVars>
          <dgm:chMax val="9"/>
          <dgm:dir/>
          <dgm:resizeHandles val="exact"/>
        </dgm:presLayoutVars>
      </dgm:prSet>
      <dgm:spPr/>
    </dgm:pt>
    <dgm:pt modelId="{5268C934-EDB0-4982-8598-DBB166787A91}" type="pres">
      <dgm:prSet presAssocID="{1C6D86A3-70FE-45F2-984D-08CFEF42EB91}" presName="triangle1" presStyleLbl="node1" presStyleIdx="0" presStyleCnt="4">
        <dgm:presLayoutVars>
          <dgm:bulletEnabled val="1"/>
        </dgm:presLayoutVars>
      </dgm:prSet>
      <dgm:spPr/>
    </dgm:pt>
    <dgm:pt modelId="{4C157030-82BD-4191-83A8-4168D7C6D259}" type="pres">
      <dgm:prSet presAssocID="{1C6D86A3-70FE-45F2-984D-08CFEF42EB91}" presName="triangle2" presStyleLbl="node1" presStyleIdx="1" presStyleCnt="4">
        <dgm:presLayoutVars>
          <dgm:bulletEnabled val="1"/>
        </dgm:presLayoutVars>
      </dgm:prSet>
      <dgm:spPr/>
    </dgm:pt>
    <dgm:pt modelId="{26E3F581-F0AE-4559-9182-D79F98064CD6}" type="pres">
      <dgm:prSet presAssocID="{1C6D86A3-70FE-45F2-984D-08CFEF42EB91}" presName="triangle3" presStyleLbl="node1" presStyleIdx="2" presStyleCnt="4">
        <dgm:presLayoutVars>
          <dgm:bulletEnabled val="1"/>
        </dgm:presLayoutVars>
      </dgm:prSet>
      <dgm:spPr/>
    </dgm:pt>
    <dgm:pt modelId="{D8CAE572-543F-4D0A-A972-ADDF1BD4025F}" type="pres">
      <dgm:prSet presAssocID="{1C6D86A3-70FE-45F2-984D-08CFEF42EB91}" presName="triangle4" presStyleLbl="node1" presStyleIdx="3" presStyleCnt="4">
        <dgm:presLayoutVars>
          <dgm:bulletEnabled val="1"/>
        </dgm:presLayoutVars>
      </dgm:prSet>
      <dgm:spPr/>
    </dgm:pt>
  </dgm:ptLst>
  <dgm:cxnLst>
    <dgm:cxn modelId="{9AF8381A-ABA4-480E-9183-0BDD0C0775F1}" type="presOf" srcId="{72F365AA-4EBF-4512-A6BA-1298CCB28FAE}" destId="{4C157030-82BD-4191-83A8-4168D7C6D259}" srcOrd="0" destOrd="0" presId="urn:microsoft.com/office/officeart/2005/8/layout/pyramid4"/>
    <dgm:cxn modelId="{0C3A1660-CFA9-4CD8-B84C-457E78BD09E1}" type="presOf" srcId="{728418D8-64B8-468A-9B11-6A6E2560F571}" destId="{5268C934-EDB0-4982-8598-DBB166787A91}" srcOrd="0" destOrd="0" presId="urn:microsoft.com/office/officeart/2005/8/layout/pyramid4"/>
    <dgm:cxn modelId="{97DB4769-6854-41AC-9319-FA71A1539456}" srcId="{1C6D86A3-70FE-45F2-984D-08CFEF42EB91}" destId="{728418D8-64B8-468A-9B11-6A6E2560F571}" srcOrd="0" destOrd="0" parTransId="{8E9D8A75-BED4-4E1A-BDDF-95A961BC11C0}" sibTransId="{60DFA052-815A-42D7-8354-0969CB7605D4}"/>
    <dgm:cxn modelId="{212B8587-8434-48E9-852C-33A31D96CBD2}" type="presOf" srcId="{A699B10D-5DCC-4428-87F2-5B788E45C924}" destId="{26E3F581-F0AE-4559-9182-D79F98064CD6}" srcOrd="0" destOrd="0" presId="urn:microsoft.com/office/officeart/2005/8/layout/pyramid4"/>
    <dgm:cxn modelId="{1DDEB490-44CA-4364-BD55-ED218747FE97}" srcId="{1C6D86A3-70FE-45F2-984D-08CFEF42EB91}" destId="{A699B10D-5DCC-4428-87F2-5B788E45C924}" srcOrd="2" destOrd="0" parTransId="{5246EFBA-01AC-438E-9A59-F5D63EE3F242}" sibTransId="{09BDAB48-0CCC-4C6B-979F-C9C187061907}"/>
    <dgm:cxn modelId="{DFCC8FA1-2C60-4166-B68D-809C98B2D3EE}" type="presOf" srcId="{6D86660B-03B4-4384-B0DB-8C2679121172}" destId="{D8CAE572-543F-4D0A-A972-ADDF1BD4025F}" srcOrd="0" destOrd="0" presId="urn:microsoft.com/office/officeart/2005/8/layout/pyramid4"/>
    <dgm:cxn modelId="{D70057BB-ACE3-4942-A8FF-214549001B3D}" srcId="{1C6D86A3-70FE-45F2-984D-08CFEF42EB91}" destId="{6D86660B-03B4-4384-B0DB-8C2679121172}" srcOrd="3" destOrd="0" parTransId="{F050CA13-4580-4D38-ACF4-1B7A911C5829}" sibTransId="{DD092037-4D98-42BC-BCCC-231F4DE2C5BF}"/>
    <dgm:cxn modelId="{1A55FEF9-6B47-49B5-8E3A-7D063861C29E}" type="presOf" srcId="{1C6D86A3-70FE-45F2-984D-08CFEF42EB91}" destId="{A38530FE-6B9C-4A40-A3F5-39D7BA218A71}" srcOrd="0" destOrd="0" presId="urn:microsoft.com/office/officeart/2005/8/layout/pyramid4"/>
    <dgm:cxn modelId="{1303E8FF-3E95-4998-8059-5B121655D7D8}" srcId="{1C6D86A3-70FE-45F2-984D-08CFEF42EB91}" destId="{72F365AA-4EBF-4512-A6BA-1298CCB28FAE}" srcOrd="1" destOrd="0" parTransId="{A208664D-B941-465D-8A84-1063A996EF55}" sibTransId="{CA8F86F3-3ACA-41CE-9029-6DB934379066}"/>
    <dgm:cxn modelId="{4C2F7BDE-DBA8-48BB-A082-FD3EBA8507D4}" type="presParOf" srcId="{A38530FE-6B9C-4A40-A3F5-39D7BA218A71}" destId="{5268C934-EDB0-4982-8598-DBB166787A91}" srcOrd="0" destOrd="0" presId="urn:microsoft.com/office/officeart/2005/8/layout/pyramid4"/>
    <dgm:cxn modelId="{58F2FA5D-3B0A-4B6A-B12D-CAC7C5910DEB}" type="presParOf" srcId="{A38530FE-6B9C-4A40-A3F5-39D7BA218A71}" destId="{4C157030-82BD-4191-83A8-4168D7C6D259}" srcOrd="1" destOrd="0" presId="urn:microsoft.com/office/officeart/2005/8/layout/pyramid4"/>
    <dgm:cxn modelId="{57ED87CA-EE35-41EC-AA90-1A0CF5A6A469}" type="presParOf" srcId="{A38530FE-6B9C-4A40-A3F5-39D7BA218A71}" destId="{26E3F581-F0AE-4559-9182-D79F98064CD6}" srcOrd="2" destOrd="0" presId="urn:microsoft.com/office/officeart/2005/8/layout/pyramid4"/>
    <dgm:cxn modelId="{988CEA4D-A819-44B4-A201-DF35AA3859B0}" type="presParOf" srcId="{A38530FE-6B9C-4A40-A3F5-39D7BA218A71}" destId="{D8CAE572-543F-4D0A-A972-ADDF1BD4025F}"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8C934-EDB0-4982-8598-DBB166787A91}">
      <dsp:nvSpPr>
        <dsp:cNvPr id="0" name=""/>
        <dsp:cNvSpPr/>
      </dsp:nvSpPr>
      <dsp:spPr>
        <a:xfrm>
          <a:off x="1236247" y="0"/>
          <a:ext cx="2164341" cy="2164341"/>
        </a:xfrm>
        <a:prstGeom prst="triangle">
          <a:avLst/>
        </a:prstGeom>
        <a:solidFill>
          <a:srgbClr val="92D050"/>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beperk de vraag en voorkom onnodig gebruik</a:t>
          </a:r>
        </a:p>
      </dsp:txBody>
      <dsp:txXfrm>
        <a:off x="1777332" y="1082171"/>
        <a:ext cx="1082171" cy="1082170"/>
      </dsp:txXfrm>
    </dsp:sp>
    <dsp:sp modelId="{4C157030-82BD-4191-83A8-4168D7C6D259}">
      <dsp:nvSpPr>
        <dsp:cNvPr id="0" name=""/>
        <dsp:cNvSpPr/>
      </dsp:nvSpPr>
      <dsp:spPr>
        <a:xfrm>
          <a:off x="154076" y="2164341"/>
          <a:ext cx="2164341" cy="2164341"/>
        </a:xfrm>
        <a:prstGeom prst="triangle">
          <a:avLst/>
        </a:prstGeom>
        <a:solidFill>
          <a:srgbClr val="00B050"/>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maak wat nodig is zo duurzaam mogelijk</a:t>
          </a:r>
        </a:p>
      </dsp:txBody>
      <dsp:txXfrm>
        <a:off x="695161" y="3246512"/>
        <a:ext cx="1082171" cy="1082170"/>
      </dsp:txXfrm>
    </dsp:sp>
    <dsp:sp modelId="{26E3F581-F0AE-4559-9182-D79F98064CD6}">
      <dsp:nvSpPr>
        <dsp:cNvPr id="0" name=""/>
        <dsp:cNvSpPr/>
      </dsp:nvSpPr>
      <dsp:spPr>
        <a:xfrm rot="10800000">
          <a:off x="1236247" y="2164341"/>
          <a:ext cx="2164341" cy="2164341"/>
        </a:xfrm>
        <a:prstGeom prst="triangle">
          <a:avLst/>
        </a:prstGeom>
        <a:solidFill>
          <a:srgbClr val="C9E571"/>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a:t>Trias Ecologica</a:t>
          </a:r>
        </a:p>
      </dsp:txBody>
      <dsp:txXfrm rot="10800000">
        <a:off x="1777332" y="2164341"/>
        <a:ext cx="1082171" cy="1082170"/>
      </dsp:txXfrm>
    </dsp:sp>
    <dsp:sp modelId="{D8CAE572-543F-4D0A-A972-ADDF1BD4025F}">
      <dsp:nvSpPr>
        <dsp:cNvPr id="0" name=""/>
        <dsp:cNvSpPr/>
      </dsp:nvSpPr>
      <dsp:spPr>
        <a:xfrm>
          <a:off x="2318417" y="2164341"/>
          <a:ext cx="2164341" cy="2164341"/>
        </a:xfrm>
        <a:prstGeom prst="triangle">
          <a:avLst/>
        </a:prstGeom>
        <a:solidFill>
          <a:srgbClr val="00823B"/>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duurzaam niet mogelijk?</a:t>
          </a:r>
        </a:p>
        <a:p>
          <a:pPr marL="0" lvl="0" indent="0" algn="ctr" defTabSz="533400">
            <a:lnSpc>
              <a:spcPct val="90000"/>
            </a:lnSpc>
            <a:spcBef>
              <a:spcPct val="0"/>
            </a:spcBef>
            <a:spcAft>
              <a:spcPct val="35000"/>
            </a:spcAft>
            <a:buNone/>
          </a:pPr>
          <a:r>
            <a:rPr lang="nl-NL" sz="1200" kern="1200" dirty="0"/>
            <a:t>gebruik eindige bronnen verstandig </a:t>
          </a:r>
        </a:p>
      </dsp:txBody>
      <dsp:txXfrm>
        <a:off x="2859502" y="3246512"/>
        <a:ext cx="1082171" cy="1082170"/>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8" name="Rectangle 10"/>
          <p:cNvSpPr>
            <a:spLocks noGrp="1" noChangeArrowheads="1"/>
          </p:cNvSpPr>
          <p:nvPr>
            <p:ph type="hdr" sz="quarter"/>
          </p:nvPr>
        </p:nvSpPr>
        <p:spPr bwMode="auto">
          <a:xfrm>
            <a:off x="518708" y="191297"/>
            <a:ext cx="5631675" cy="38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100"/>
            </a:lvl1pPr>
          </a:lstStyle>
          <a:p>
            <a:endParaRPr lang="en-US"/>
          </a:p>
        </p:txBody>
      </p:sp>
      <p:sp>
        <p:nvSpPr>
          <p:cNvPr id="17419" name="Rectangle 11"/>
          <p:cNvSpPr>
            <a:spLocks noGrp="1" noChangeArrowheads="1"/>
          </p:cNvSpPr>
          <p:nvPr>
            <p:ph type="dt" idx="1"/>
          </p:nvPr>
        </p:nvSpPr>
        <p:spPr bwMode="auto">
          <a:xfrm>
            <a:off x="518708" y="2"/>
            <a:ext cx="5631675" cy="24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100"/>
            </a:lvl1pPr>
          </a:lstStyle>
          <a:p>
            <a:fld id="{469B23FE-0B98-4115-A381-8C853B8EA07C}" type="datetime1">
              <a:rPr lang="en-US"/>
              <a:pPr/>
              <a:t>11/13/2024</a:t>
            </a:fld>
            <a:endParaRPr lang="en-US"/>
          </a:p>
        </p:txBody>
      </p:sp>
      <p:sp>
        <p:nvSpPr>
          <p:cNvPr id="17420" name="Rectangle 12"/>
          <p:cNvSpPr>
            <a:spLocks noChangeArrowheads="1"/>
          </p:cNvSpPr>
          <p:nvPr/>
        </p:nvSpPr>
        <p:spPr bwMode="auto">
          <a:xfrm>
            <a:off x="518707" y="9513030"/>
            <a:ext cx="5038866" cy="41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r>
              <a:rPr lang="en-US" sz="1100"/>
              <a:t>Gemeente Zwolle</a:t>
            </a:r>
          </a:p>
        </p:txBody>
      </p:sp>
      <p:sp>
        <p:nvSpPr>
          <p:cNvPr id="17421" name="Rectangle 13"/>
          <p:cNvSpPr>
            <a:spLocks noChangeArrowheads="1"/>
          </p:cNvSpPr>
          <p:nvPr/>
        </p:nvSpPr>
        <p:spPr bwMode="auto">
          <a:xfrm>
            <a:off x="5705776" y="9678473"/>
            <a:ext cx="444606" cy="24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r"/>
            <a:fld id="{80C0643F-E609-439C-B876-745B61D3B6A7}" type="slidenum">
              <a:rPr lang="en-US" sz="1100"/>
              <a:pPr algn="r"/>
              <a:t>‹nr.›</a:t>
            </a:fld>
            <a:endParaRPr lang="en-US" sz="1100"/>
          </a:p>
        </p:txBody>
      </p:sp>
    </p:spTree>
    <p:extLst>
      <p:ext uri="{BB962C8B-B14F-4D97-AF65-F5344CB8AC3E}">
        <p14:creationId xmlns:p14="http://schemas.microsoft.com/office/powerpoint/2010/main" val="2146347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518708" y="191297"/>
            <a:ext cx="5631675" cy="38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100"/>
            </a:lvl1pPr>
          </a:lstStyle>
          <a:p>
            <a:endParaRPr lang="en-US"/>
          </a:p>
        </p:txBody>
      </p:sp>
      <p:sp>
        <p:nvSpPr>
          <p:cNvPr id="4099" name="Rectangle 3"/>
          <p:cNvSpPr>
            <a:spLocks noGrp="1" noChangeArrowheads="1"/>
          </p:cNvSpPr>
          <p:nvPr>
            <p:ph type="dt" idx="1"/>
          </p:nvPr>
        </p:nvSpPr>
        <p:spPr bwMode="auto">
          <a:xfrm>
            <a:off x="518708" y="2"/>
            <a:ext cx="5631675" cy="24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100"/>
            </a:lvl1pPr>
          </a:lstStyle>
          <a:p>
            <a:fld id="{D1C153C7-437D-49D9-961B-0BBC8F454054}" type="datetime1">
              <a:rPr lang="en-US"/>
              <a:pPr/>
              <a:t>11/13/2024</a:t>
            </a:fld>
            <a:endParaRPr lang="en-US"/>
          </a:p>
        </p:txBody>
      </p:sp>
      <p:sp>
        <p:nvSpPr>
          <p:cNvPr id="4100" name="Rectangle 4"/>
          <p:cNvSpPr>
            <a:spLocks noGrp="1" noRot="1" noChangeAspect="1" noChangeArrowheads="1" noTextEdit="1"/>
          </p:cNvSpPr>
          <p:nvPr>
            <p:ph type="sldImg" idx="2"/>
          </p:nvPr>
        </p:nvSpPr>
        <p:spPr bwMode="auto">
          <a:xfrm>
            <a:off x="852488" y="744538"/>
            <a:ext cx="4964112"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1108429" y="4813387"/>
            <a:ext cx="4449146" cy="446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Klik om het opmaakprofiel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4102" name="Rectangle 6"/>
          <p:cNvSpPr>
            <a:spLocks noGrp="1" noChangeArrowheads="1"/>
          </p:cNvSpPr>
          <p:nvPr>
            <p:ph type="ftr" sz="quarter" idx="4"/>
          </p:nvPr>
        </p:nvSpPr>
        <p:spPr bwMode="auto">
          <a:xfrm>
            <a:off x="518707" y="9513030"/>
            <a:ext cx="5038866" cy="41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1100"/>
            </a:lvl1pPr>
          </a:lstStyle>
          <a:p>
            <a:r>
              <a:rPr lang="en-US"/>
              <a:t>Gemeente Zwolle</a:t>
            </a:r>
          </a:p>
        </p:txBody>
      </p:sp>
      <p:sp>
        <p:nvSpPr>
          <p:cNvPr id="4103" name="Rectangle 7"/>
          <p:cNvSpPr>
            <a:spLocks noGrp="1" noChangeArrowheads="1"/>
          </p:cNvSpPr>
          <p:nvPr>
            <p:ph type="sldNum" sz="quarter" idx="5"/>
          </p:nvPr>
        </p:nvSpPr>
        <p:spPr bwMode="auto">
          <a:xfrm>
            <a:off x="5705776" y="9678473"/>
            <a:ext cx="444606" cy="24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1100"/>
            </a:lvl1pPr>
          </a:lstStyle>
          <a:p>
            <a:fld id="{A7A09D6D-848C-42E8-95B8-36ABC500CE41}" type="slidenum">
              <a:rPr lang="en-US"/>
              <a:pPr/>
              <a:t>‹nr.›</a:t>
            </a:fld>
            <a:endParaRPr lang="en-US"/>
          </a:p>
        </p:txBody>
      </p:sp>
    </p:spTree>
    <p:extLst>
      <p:ext uri="{BB962C8B-B14F-4D97-AF65-F5344CB8AC3E}">
        <p14:creationId xmlns:p14="http://schemas.microsoft.com/office/powerpoint/2010/main" val="2653593550"/>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90500" indent="95250"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476250" algn="l" rtl="0" eaLnBrk="0" fontAlgn="base" hangingPunct="0">
      <a:spcBef>
        <a:spcPct val="30000"/>
      </a:spcBef>
      <a:spcAft>
        <a:spcPct val="0"/>
      </a:spcAft>
      <a:defRPr sz="1200" kern="1200">
        <a:solidFill>
          <a:schemeClr val="tx1"/>
        </a:solidFill>
        <a:latin typeface="Arial" charset="0"/>
        <a:ea typeface="+mn-ea"/>
        <a:cs typeface="+mn-cs"/>
      </a:defRPr>
    </a:lvl3pPr>
    <a:lvl4pPr marL="666750" indent="95250" algn="l" rtl="0" eaLnBrk="0" fontAlgn="base" hangingPunct="0">
      <a:spcBef>
        <a:spcPct val="30000"/>
      </a:spcBef>
      <a:spcAft>
        <a:spcPct val="0"/>
      </a:spcAft>
      <a:buChar char="•"/>
      <a:defRPr sz="1200" kern="1200">
        <a:solidFill>
          <a:schemeClr val="tx1"/>
        </a:solidFill>
        <a:latin typeface="Arial" charset="0"/>
        <a:ea typeface="+mn-ea"/>
        <a:cs typeface="+mn-cs"/>
      </a:defRPr>
    </a:lvl4pPr>
    <a:lvl5pPr marL="9525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2009775" y="5441950"/>
            <a:ext cx="16084549" cy="4454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7507288" y="1414463"/>
            <a:ext cx="5089525" cy="3816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11454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6258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86209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46118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13540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2617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30175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76490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B04BB32-E023-44D2-89D5-6FC9CDD952AC}" type="slidenum">
              <a:rPr lang="en-US" smtClean="0"/>
              <a:t>36</a:t>
            </a:fld>
            <a:endParaRPr lang="en-US"/>
          </a:p>
        </p:txBody>
      </p:sp>
    </p:spTree>
    <p:extLst>
      <p:ext uri="{BB962C8B-B14F-4D97-AF65-F5344CB8AC3E}">
        <p14:creationId xmlns:p14="http://schemas.microsoft.com/office/powerpoint/2010/main" val="196646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dit doen we met ongeveer 80 mensen vanuit ons monumentale pand in Amersfoort</a:t>
            </a:r>
          </a:p>
        </p:txBody>
      </p:sp>
      <p:sp>
        <p:nvSpPr>
          <p:cNvPr id="4" name="Tijdelijke aanduiding voor dianummer 3"/>
          <p:cNvSpPr>
            <a:spLocks noGrp="1"/>
          </p:cNvSpPr>
          <p:nvPr>
            <p:ph type="sldNum" sz="quarter" idx="5"/>
          </p:nvPr>
        </p:nvSpPr>
        <p:spPr/>
        <p:txBody>
          <a:bodyPr/>
          <a:lstStyle/>
          <a:p>
            <a:fld id="{5B04BB32-E023-44D2-89D5-6FC9CDD952AC}" type="slidenum">
              <a:rPr lang="en-US" smtClean="0"/>
              <a:t>37</a:t>
            </a:fld>
            <a:endParaRPr lang="en-US"/>
          </a:p>
        </p:txBody>
      </p:sp>
    </p:spTree>
    <p:extLst>
      <p:ext uri="{BB962C8B-B14F-4D97-AF65-F5344CB8AC3E}">
        <p14:creationId xmlns:p14="http://schemas.microsoft.com/office/powerpoint/2010/main" val="38500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21247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B04BB32-E023-44D2-89D5-6FC9CDD952AC}" type="slidenum">
              <a:rPr lang="en-US" smtClean="0"/>
              <a:t>38</a:t>
            </a:fld>
            <a:endParaRPr lang="en-US"/>
          </a:p>
        </p:txBody>
      </p:sp>
    </p:spTree>
    <p:extLst>
      <p:ext uri="{BB962C8B-B14F-4D97-AF65-F5344CB8AC3E}">
        <p14:creationId xmlns:p14="http://schemas.microsoft.com/office/powerpoint/2010/main" val="1744953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0060E-68C9-465B-B9FA-77638684224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6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Deze onderwerpen in het algemeen. Vragen waar de makelaars zelf het meeste mee te maken krijgen (type klant / monument)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0060E-68C9-465B-B9FA-77638684224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835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Hofje van Wouw in Den Haag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4BB32-E023-44D2-89D5-6FC9CDD95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47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B04BB32-E023-44D2-89D5-6FC9CDD952AC}" type="slidenum">
              <a:rPr lang="en-US" smtClean="0"/>
              <a:t>42</a:t>
            </a:fld>
            <a:endParaRPr lang="en-US"/>
          </a:p>
        </p:txBody>
      </p:sp>
    </p:spTree>
    <p:extLst>
      <p:ext uri="{BB962C8B-B14F-4D97-AF65-F5344CB8AC3E}">
        <p14:creationId xmlns:p14="http://schemas.microsoft.com/office/powerpoint/2010/main" val="1337537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Hofje van Wouw in Den Haag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4BB32-E023-44D2-89D5-6FC9CDD95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400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B04BB32-E023-44D2-89D5-6FC9CDD952AC}" type="slidenum">
              <a:rPr lang="en-US" smtClean="0"/>
              <a:t>44</a:t>
            </a:fld>
            <a:endParaRPr lang="en-US"/>
          </a:p>
        </p:txBody>
      </p:sp>
    </p:spTree>
    <p:extLst>
      <p:ext uri="{BB962C8B-B14F-4D97-AF65-F5344CB8AC3E}">
        <p14:creationId xmlns:p14="http://schemas.microsoft.com/office/powerpoint/2010/main" val="4124145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Hofje van Wouw in Den Haag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4BB32-E023-44D2-89D5-6FC9CDD95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917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Hofje van Wouw in Den Haag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4BB32-E023-44D2-89D5-6FC9CDD95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677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Hofje van Wouw in Den Haag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4BB32-E023-44D2-89D5-6FC9CDD95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20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63992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Hofje Leiden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4BB32-E023-44D2-89D5-6FC9CDD95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97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Hofje Leiden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4BB32-E023-44D2-89D5-6FC9CDD95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941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Hofje Leiden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4BB32-E023-44D2-89D5-6FC9CDD95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925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4BB32-E023-44D2-89D5-6FC9CDD95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85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57964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A6213E3-20B6-49D6-BF13-36738BCA7A5C}" type="slidenum">
              <a:rPr kumimoji="0" lang="nl-NL"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899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54115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74502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25400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nl-NL"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94378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9144000" cy="10604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1267" name="Rectangle 3"/>
          <p:cNvSpPr>
            <a:spLocks noGrp="1" noChangeArrowheads="1"/>
          </p:cNvSpPr>
          <p:nvPr>
            <p:ph type="ctrTitle"/>
          </p:nvPr>
        </p:nvSpPr>
        <p:spPr>
          <a:xfrm>
            <a:off x="1054100" y="3262313"/>
            <a:ext cx="6884988" cy="1100137"/>
          </a:xfrm>
        </p:spPr>
        <p:txBody>
          <a:bodyPr/>
          <a:lstStyle>
            <a:lvl1pPr>
              <a:defRPr sz="3600"/>
            </a:lvl1pPr>
          </a:lstStyle>
          <a:p>
            <a:pPr lvl="0"/>
            <a:r>
              <a:rPr lang="nl-NL" noProof="0"/>
              <a:t>Klik om de stijl te bewerken</a:t>
            </a:r>
            <a:endParaRPr lang="en-US" noProof="0"/>
          </a:p>
        </p:txBody>
      </p:sp>
      <p:sp>
        <p:nvSpPr>
          <p:cNvPr id="11268" name="Rectangle 4"/>
          <p:cNvSpPr>
            <a:spLocks noGrp="1" noChangeArrowheads="1"/>
          </p:cNvSpPr>
          <p:nvPr>
            <p:ph type="subTitle" idx="1"/>
          </p:nvPr>
        </p:nvSpPr>
        <p:spPr>
          <a:xfrm>
            <a:off x="1054100" y="4362450"/>
            <a:ext cx="6884988" cy="838200"/>
          </a:xfrm>
        </p:spPr>
        <p:txBody>
          <a:bodyPr/>
          <a:lstStyle>
            <a:lvl1pPr>
              <a:defRPr sz="3600"/>
            </a:lvl1pPr>
          </a:lstStyle>
          <a:p>
            <a:pPr lvl="0"/>
            <a:r>
              <a:rPr lang="nl-NL" noProof="0"/>
              <a:t>Klik om de ondertitelstijl van het model te bewerken</a:t>
            </a:r>
            <a:endParaRPr lang="en-US" noProof="0"/>
          </a:p>
        </p:txBody>
      </p:sp>
      <p:sp>
        <p:nvSpPr>
          <p:cNvPr id="11269" name="Rectangle 5"/>
          <p:cNvSpPr>
            <a:spLocks noGrp="1" noChangeArrowheads="1"/>
          </p:cNvSpPr>
          <p:nvPr>
            <p:ph type="dt" sz="half" idx="2"/>
          </p:nvPr>
        </p:nvSpPr>
        <p:spPr>
          <a:xfrm>
            <a:off x="1060450" y="6553200"/>
            <a:ext cx="1905000" cy="306388"/>
          </a:xfrm>
        </p:spPr>
        <p:txBody>
          <a:bodyPr/>
          <a:lstStyle>
            <a:lvl1pPr>
              <a:defRPr/>
            </a:lvl1pPr>
          </a:lstStyle>
          <a:p>
            <a:fld id="{CD69E9F3-30C8-4289-B110-DF52B5B89C71}" type="datetime1">
              <a:rPr lang="nl-NL" smtClean="0"/>
              <a:t>13-11-2024</a:t>
            </a:fld>
            <a:endParaRPr lang="nl-NL"/>
          </a:p>
        </p:txBody>
      </p:sp>
      <p:sp>
        <p:nvSpPr>
          <p:cNvPr id="11270" name="Rectangle 6"/>
          <p:cNvSpPr>
            <a:spLocks noGrp="1" noChangeArrowheads="1"/>
          </p:cNvSpPr>
          <p:nvPr>
            <p:ph type="sldNum" sz="quarter" idx="4"/>
          </p:nvPr>
        </p:nvSpPr>
        <p:spPr>
          <a:xfrm>
            <a:off x="8604250" y="6553200"/>
            <a:ext cx="363538" cy="306388"/>
          </a:xfrm>
        </p:spPr>
        <p:txBody>
          <a:bodyPr/>
          <a:lstStyle>
            <a:lvl1pPr>
              <a:defRPr/>
            </a:lvl1pPr>
          </a:lstStyle>
          <a:p>
            <a:fld id="{CB7C6F57-76B8-4A75-8915-BB9BB3FB42B5}" type="slidenum">
              <a:rPr lang="nl-NL"/>
              <a:pPr/>
              <a:t>‹nr.›</a:t>
            </a:fld>
            <a:endParaRPr lang="nl-NL"/>
          </a:p>
        </p:txBody>
      </p:sp>
      <p:pic>
        <p:nvPicPr>
          <p:cNvPr id="11279" name="Picture 15" descr="U:\Anja Cronenberg\h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4763"/>
            <a:ext cx="606425" cy="1039812"/>
          </a:xfrm>
          <a:prstGeom prst="rect">
            <a:avLst/>
          </a:prstGeom>
          <a:noFill/>
          <a:extLst>
            <a:ext uri="{909E8E84-426E-40DD-AFC4-6F175D3DCCD1}">
              <a14:hiddenFill xmlns:a14="http://schemas.microsoft.com/office/drawing/2010/main">
                <a:solidFill>
                  <a:srgbClr val="FFFFFF"/>
                </a:solidFill>
              </a14:hiddenFill>
            </a:ext>
          </a:extLst>
        </p:spPr>
      </p:pic>
      <p:sp>
        <p:nvSpPr>
          <p:cNvPr id="11280" name="Rectangle 16"/>
          <p:cNvSpPr>
            <a:spLocks noGrp="1" noChangeArrowheads="1"/>
          </p:cNvSpPr>
          <p:nvPr>
            <p:ph type="ftr" sz="quarter" idx="3"/>
          </p:nvPr>
        </p:nvSpPr>
        <p:spPr/>
        <p:txBody>
          <a:bodyPr/>
          <a:lstStyle>
            <a:lvl1pPr>
              <a:defRPr/>
            </a:lvl1pPr>
          </a:lstStyle>
          <a:p>
            <a:r>
              <a:rPr lang="nl-NL"/>
              <a:t>Basistraining</a:t>
            </a:r>
          </a:p>
        </p:txBody>
      </p:sp>
      <p:sp>
        <p:nvSpPr>
          <p:cNvPr id="11285" name="Rectangle 21"/>
          <p:cNvSpPr>
            <a:spLocks noChangeArrowheads="1"/>
          </p:cNvSpPr>
          <p:nvPr/>
        </p:nvSpPr>
        <p:spPr bwMode="auto">
          <a:xfrm>
            <a:off x="8081963" y="0"/>
            <a:ext cx="1062037" cy="10620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11286" name="Picture 22" descr="U:\Anja Cronenberg\beeldmerk_tran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588"/>
            <a:ext cx="1066800" cy="1062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8138BB4E-3470-4F64-A237-53396E243B3F}" type="datetime1">
              <a:rPr lang="nl-NL" smtClean="0"/>
              <a:t>13-11-2024</a:t>
            </a:fld>
            <a:endParaRPr lang="nl-NL"/>
          </a:p>
        </p:txBody>
      </p:sp>
      <p:sp>
        <p:nvSpPr>
          <p:cNvPr id="5" name="Tijdelijke aanduiding voor dianummer 4"/>
          <p:cNvSpPr>
            <a:spLocks noGrp="1"/>
          </p:cNvSpPr>
          <p:nvPr>
            <p:ph type="sldNum" sz="quarter" idx="11"/>
          </p:nvPr>
        </p:nvSpPr>
        <p:spPr/>
        <p:txBody>
          <a:bodyPr/>
          <a:lstStyle>
            <a:lvl1pPr>
              <a:defRPr/>
            </a:lvl1pPr>
          </a:lstStyle>
          <a:p>
            <a:fld id="{7C86EA5C-D869-47E2-AECB-2583E9660A8E}" type="slidenum">
              <a:rPr lang="nl-NL"/>
              <a:pPr/>
              <a:t>‹nr.›</a:t>
            </a:fld>
            <a:endParaRPr lang="nl-NL"/>
          </a:p>
        </p:txBody>
      </p:sp>
      <p:sp>
        <p:nvSpPr>
          <p:cNvPr id="6" name="Tijdelijke aanduiding voor voettekst 5"/>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138378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207125" y="1270000"/>
            <a:ext cx="1717675" cy="50546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1054100" y="1270000"/>
            <a:ext cx="5000625" cy="5054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56BCC31C-8BB7-47B1-B716-6DB0C810E15C}" type="datetime1">
              <a:rPr lang="nl-NL" smtClean="0"/>
              <a:t>13-11-2024</a:t>
            </a:fld>
            <a:endParaRPr lang="nl-NL"/>
          </a:p>
        </p:txBody>
      </p:sp>
      <p:sp>
        <p:nvSpPr>
          <p:cNvPr id="5" name="Tijdelijke aanduiding voor dianummer 4"/>
          <p:cNvSpPr>
            <a:spLocks noGrp="1"/>
          </p:cNvSpPr>
          <p:nvPr>
            <p:ph type="sldNum" sz="quarter" idx="11"/>
          </p:nvPr>
        </p:nvSpPr>
        <p:spPr/>
        <p:txBody>
          <a:bodyPr/>
          <a:lstStyle>
            <a:lvl1pPr>
              <a:defRPr/>
            </a:lvl1pPr>
          </a:lstStyle>
          <a:p>
            <a:fld id="{75BE8D9B-28A0-4CFB-95FA-1521A2A3F27C}" type="slidenum">
              <a:rPr lang="nl-NL"/>
              <a:pPr/>
              <a:t>‹nr.›</a:t>
            </a:fld>
            <a:endParaRPr lang="nl-NL"/>
          </a:p>
        </p:txBody>
      </p:sp>
      <p:sp>
        <p:nvSpPr>
          <p:cNvPr id="6" name="Tijdelijke aanduiding voor voettekst 5"/>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313195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3E23E944-4C90-45C6-97D0-ED5036E88921}" type="datetimeFigureOut">
              <a:rPr lang="nl-NL" smtClean="0"/>
              <a:t>13-11-2024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398506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E23E944-4C90-45C6-97D0-ED5036E88921}" type="datetimeFigureOut">
              <a:rPr lang="nl-NL" smtClean="0"/>
              <a:t>13-11-2024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1586774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E23E944-4C90-45C6-97D0-ED5036E88921}" type="datetimeFigureOut">
              <a:rPr lang="nl-NL" smtClean="0"/>
              <a:t>13-11-2024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3567273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E23E944-4C90-45C6-97D0-ED5036E88921}" type="datetimeFigureOut">
              <a:rPr lang="nl-NL" smtClean="0"/>
              <a:t>13-11-2024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407439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E23E944-4C90-45C6-97D0-ED5036E88921}" type="datetimeFigureOut">
              <a:rPr lang="nl-NL" smtClean="0"/>
              <a:t>13-11-2024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255292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3E23E944-4C90-45C6-97D0-ED5036E88921}" type="datetimeFigureOut">
              <a:rPr lang="nl-NL" smtClean="0"/>
              <a:t>13-11-2024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3919433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3E944-4C90-45C6-97D0-ED5036E88921}" type="datetimeFigureOut">
              <a:rPr lang="nl-NL" smtClean="0"/>
              <a:t>13-11-2024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44593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E23E944-4C90-45C6-97D0-ED5036E88921}" type="datetimeFigureOut">
              <a:rPr lang="nl-NL" smtClean="0"/>
              <a:t>13-11-2024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1588200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6FDF70E5-8928-46A1-BFD4-705C1F6EBAB8}" type="datetime1">
              <a:rPr lang="nl-NL" smtClean="0"/>
              <a:t>13-11-2024</a:t>
            </a:fld>
            <a:endParaRPr lang="nl-NL"/>
          </a:p>
        </p:txBody>
      </p:sp>
      <p:sp>
        <p:nvSpPr>
          <p:cNvPr id="5" name="Tijdelijke aanduiding voor dianummer 4"/>
          <p:cNvSpPr>
            <a:spLocks noGrp="1"/>
          </p:cNvSpPr>
          <p:nvPr>
            <p:ph type="sldNum" sz="quarter" idx="11"/>
          </p:nvPr>
        </p:nvSpPr>
        <p:spPr/>
        <p:txBody>
          <a:bodyPr/>
          <a:lstStyle>
            <a:lvl1pPr>
              <a:defRPr/>
            </a:lvl1pPr>
          </a:lstStyle>
          <a:p>
            <a:fld id="{876A19E0-301B-46AF-AD14-6EB26308D7FE}" type="slidenum">
              <a:rPr lang="nl-NL"/>
              <a:pPr/>
              <a:t>‹nr.›</a:t>
            </a:fld>
            <a:endParaRPr lang="nl-NL"/>
          </a:p>
        </p:txBody>
      </p:sp>
      <p:sp>
        <p:nvSpPr>
          <p:cNvPr id="6" name="Tijdelijke aanduiding voor voettekst 5"/>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3047425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E23E944-4C90-45C6-97D0-ED5036E88921}" type="datetimeFigureOut">
              <a:rPr lang="nl-NL" smtClean="0"/>
              <a:t>13-11-2024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3056667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E23E944-4C90-45C6-97D0-ED5036E88921}" type="datetimeFigureOut">
              <a:rPr lang="nl-NL" smtClean="0"/>
              <a:t>13-11-2024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2905322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E23E944-4C90-45C6-97D0-ED5036E88921}" type="datetimeFigureOut">
              <a:rPr lang="nl-NL" smtClean="0"/>
              <a:t>13-11-2024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6EC12D5-E564-46F3-93F1-8BE4C1E9A51B}" type="slidenum">
              <a:rPr lang="nl-NL" smtClean="0"/>
              <a:t>‹nr.›</a:t>
            </a:fld>
            <a:endParaRPr lang="nl-NL"/>
          </a:p>
        </p:txBody>
      </p:sp>
    </p:spTree>
    <p:extLst>
      <p:ext uri="{BB962C8B-B14F-4D97-AF65-F5344CB8AC3E}">
        <p14:creationId xmlns:p14="http://schemas.microsoft.com/office/powerpoint/2010/main" val="4067015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ullscreen afbeelding">
  <p:cSld name="fullscreen afbeelding">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a:spLocks noGrp="1"/>
          </p:cNvSpPr>
          <p:nvPr>
            <p:ph type="pic" idx="2"/>
          </p:nvPr>
        </p:nvSpPr>
        <p:spPr>
          <a:xfrm>
            <a:off x="0" y="0"/>
            <a:ext cx="9144000" cy="6858000"/>
          </a:xfrm>
          <a:prstGeom prst="rect">
            <a:avLst/>
          </a:prstGeom>
          <a:solidFill>
            <a:srgbClr val="F5F5F5"/>
          </a:solidFill>
          <a:ln>
            <a:noFill/>
          </a:ln>
        </p:spPr>
        <p:txBody>
          <a:bodyPr spcFirstLastPara="1" wrap="square" lIns="1800000" tIns="1800000" rIns="1800000" bIns="1800000" anchor="ctr" anchorCtr="0"/>
          <a:lstStyle>
            <a:lvl1pPr marR="0" lvl="0" algn="ctr" rtl="0">
              <a:lnSpc>
                <a:spcPct val="120000"/>
              </a:lnSpc>
              <a:spcBef>
                <a:spcPts val="0"/>
              </a:spcBef>
              <a:spcAft>
                <a:spcPts val="0"/>
              </a:spcAft>
              <a:buSzPts val="1400"/>
              <a:buNone/>
              <a:defRPr sz="1455" b="0" i="0" u="none" strike="noStrike" cap="none">
                <a:solidFill>
                  <a:srgbClr val="3D3E44"/>
                </a:solidFill>
                <a:latin typeface="Arial"/>
                <a:ea typeface="Arial"/>
                <a:cs typeface="Arial"/>
                <a:sym typeface="Arial"/>
              </a:defRPr>
            </a:lvl1pPr>
            <a:lvl2pPr marR="0" lvl="1" algn="l" rtl="0">
              <a:lnSpc>
                <a:spcPct val="120000"/>
              </a:lnSpc>
              <a:spcBef>
                <a:spcPts val="182"/>
              </a:spcBef>
              <a:spcAft>
                <a:spcPts val="0"/>
              </a:spcAft>
              <a:buClr>
                <a:schemeClr val="lt1"/>
              </a:buClr>
              <a:buSzPts val="3200"/>
              <a:buFont typeface="Arial"/>
              <a:buChar char="•"/>
              <a:defRPr sz="1455" b="0" i="0" u="none" strike="noStrike" cap="none">
                <a:solidFill>
                  <a:schemeClr val="lt1"/>
                </a:solidFill>
                <a:latin typeface="Arial"/>
                <a:ea typeface="Arial"/>
                <a:cs typeface="Arial"/>
                <a:sym typeface="Arial"/>
              </a:defRPr>
            </a:lvl2pPr>
            <a:lvl3pPr marR="0" lvl="2" algn="l" rtl="0">
              <a:lnSpc>
                <a:spcPct val="120000"/>
              </a:lnSpc>
              <a:spcBef>
                <a:spcPts val="182"/>
              </a:spcBef>
              <a:spcAft>
                <a:spcPts val="0"/>
              </a:spcAft>
              <a:buClr>
                <a:schemeClr val="lt1"/>
              </a:buClr>
              <a:buSzPts val="3200"/>
              <a:buFont typeface="Arial"/>
              <a:buChar char="•"/>
              <a:defRPr sz="1455" b="0" i="0" u="none" strike="noStrike" cap="none">
                <a:solidFill>
                  <a:schemeClr val="lt1"/>
                </a:solidFill>
                <a:latin typeface="Arial"/>
                <a:ea typeface="Arial"/>
                <a:cs typeface="Arial"/>
                <a:sym typeface="Arial"/>
              </a:defRPr>
            </a:lvl3pPr>
            <a:lvl4pPr marR="0" lvl="3" algn="l" rtl="0">
              <a:lnSpc>
                <a:spcPct val="120000"/>
              </a:lnSpc>
              <a:spcBef>
                <a:spcPts val="182"/>
              </a:spcBef>
              <a:spcAft>
                <a:spcPts val="0"/>
              </a:spcAft>
              <a:buClr>
                <a:schemeClr val="lt1"/>
              </a:buClr>
              <a:buSzPts val="3200"/>
              <a:buFont typeface="Arial"/>
              <a:buChar char="-"/>
              <a:defRPr sz="1455" b="0" i="0" u="none" strike="noStrike" cap="none">
                <a:solidFill>
                  <a:schemeClr val="lt1"/>
                </a:solidFill>
                <a:latin typeface="Arial"/>
                <a:ea typeface="Arial"/>
                <a:cs typeface="Arial"/>
                <a:sym typeface="Arial"/>
              </a:defRPr>
            </a:lvl4pPr>
            <a:lvl5pPr marR="0" lvl="4" algn="l" rtl="0">
              <a:lnSpc>
                <a:spcPct val="120000"/>
              </a:lnSpc>
              <a:spcBef>
                <a:spcPts val="182"/>
              </a:spcBef>
              <a:spcAft>
                <a:spcPts val="0"/>
              </a:spcAft>
              <a:buClr>
                <a:schemeClr val="lt1"/>
              </a:buClr>
              <a:buSzPts val="3200"/>
              <a:buFont typeface="Arial"/>
              <a:buChar char="-"/>
              <a:defRPr sz="1455" b="0" i="0" u="none" strike="noStrike" cap="none">
                <a:solidFill>
                  <a:schemeClr val="lt1"/>
                </a:solidFill>
                <a:latin typeface="Arial"/>
                <a:ea typeface="Arial"/>
                <a:cs typeface="Arial"/>
                <a:sym typeface="Arial"/>
              </a:defRPr>
            </a:lvl5pPr>
            <a:lvl6pPr marR="0" lvl="5" algn="l" rtl="0">
              <a:spcBef>
                <a:spcPts val="182"/>
              </a:spcBef>
              <a:spcAft>
                <a:spcPts val="0"/>
              </a:spcAft>
              <a:buSzPts val="1400"/>
              <a:buNone/>
              <a:defRPr sz="819" b="0" i="0" u="none" strike="noStrike" cap="none">
                <a:latin typeface="Calibri"/>
                <a:ea typeface="Calibri"/>
                <a:cs typeface="Calibri"/>
                <a:sym typeface="Calibri"/>
              </a:defRPr>
            </a:lvl6pPr>
            <a:lvl7pPr marR="0" lvl="6" algn="l" rtl="0">
              <a:spcBef>
                <a:spcPts val="0"/>
              </a:spcBef>
              <a:spcAft>
                <a:spcPts val="0"/>
              </a:spcAft>
              <a:buSzPts val="1400"/>
              <a:buNone/>
              <a:defRPr sz="819" b="0" i="0" u="none" strike="noStrike" cap="none">
                <a:latin typeface="Calibri"/>
                <a:ea typeface="Calibri"/>
                <a:cs typeface="Calibri"/>
                <a:sym typeface="Calibri"/>
              </a:defRPr>
            </a:lvl7pPr>
            <a:lvl8pPr marR="0" lvl="7" algn="l" rtl="0">
              <a:spcBef>
                <a:spcPts val="0"/>
              </a:spcBef>
              <a:spcAft>
                <a:spcPts val="0"/>
              </a:spcAft>
              <a:buSzPts val="1400"/>
              <a:buNone/>
              <a:defRPr sz="819" b="0" i="0" u="none" strike="noStrike" cap="none">
                <a:latin typeface="Calibri"/>
                <a:ea typeface="Calibri"/>
                <a:cs typeface="Calibri"/>
                <a:sym typeface="Calibri"/>
              </a:defRPr>
            </a:lvl8pPr>
            <a:lvl9pPr marR="0" lvl="8" algn="l" rtl="0">
              <a:spcBef>
                <a:spcPts val="0"/>
              </a:spcBef>
              <a:spcAft>
                <a:spcPts val="0"/>
              </a:spcAft>
              <a:buSzPts val="1400"/>
              <a:buNone/>
              <a:defRPr sz="819" b="0" i="0" u="none" strike="noStrike" cap="none">
                <a:latin typeface="Calibri"/>
                <a:ea typeface="Calibri"/>
                <a:cs typeface="Calibri"/>
                <a:sym typeface="Calibri"/>
              </a:defRPr>
            </a:lvl9pPr>
          </a:lstStyle>
          <a:p>
            <a:endParaRPr/>
          </a:p>
        </p:txBody>
      </p:sp>
      <p:pic>
        <p:nvPicPr>
          <p:cNvPr id="26" name="Google Shape;26;p5"/>
          <p:cNvPicPr preferRelativeResize="0"/>
          <p:nvPr/>
        </p:nvPicPr>
        <p:blipFill rotWithShape="1">
          <a:blip r:embed="rId2">
            <a:alphaModFix/>
          </a:blip>
          <a:srcRect/>
          <a:stretch/>
        </p:blipFill>
        <p:spPr>
          <a:xfrm>
            <a:off x="6798821" y="362873"/>
            <a:ext cx="2017026" cy="494423"/>
          </a:xfrm>
          <a:prstGeom prst="rect">
            <a:avLst/>
          </a:prstGeom>
          <a:noFill/>
          <a:ln>
            <a:noFill/>
          </a:ln>
        </p:spPr>
      </p:pic>
    </p:spTree>
    <p:extLst>
      <p:ext uri="{BB962C8B-B14F-4D97-AF65-F5344CB8AC3E}">
        <p14:creationId xmlns:p14="http://schemas.microsoft.com/office/powerpoint/2010/main" val="394776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ullscreen afbeelding diap">
  <p:cSld name="fullscreen afbeelding diap">
    <p:bg>
      <p:bgPr>
        <a:solidFill>
          <a:schemeClr val="lt1"/>
        </a:solidFill>
        <a:effectLst/>
      </p:bgPr>
    </p:bg>
    <p:spTree>
      <p:nvGrpSpPr>
        <p:cNvPr id="1" name="Shape 41"/>
        <p:cNvGrpSpPr/>
        <p:nvPr/>
      </p:nvGrpSpPr>
      <p:grpSpPr>
        <a:xfrm>
          <a:off x="0" y="0"/>
          <a:ext cx="0" cy="0"/>
          <a:chOff x="0" y="0"/>
          <a:chExt cx="0" cy="0"/>
        </a:xfrm>
      </p:grpSpPr>
      <p:sp>
        <p:nvSpPr>
          <p:cNvPr id="42" name="Google Shape;42;p7"/>
          <p:cNvSpPr>
            <a:spLocks noGrp="1"/>
          </p:cNvSpPr>
          <p:nvPr>
            <p:ph type="pic" idx="2"/>
          </p:nvPr>
        </p:nvSpPr>
        <p:spPr>
          <a:xfrm>
            <a:off x="0" y="0"/>
            <a:ext cx="9144000" cy="6858000"/>
          </a:xfrm>
          <a:prstGeom prst="rect">
            <a:avLst/>
          </a:prstGeom>
          <a:solidFill>
            <a:srgbClr val="3D3E44"/>
          </a:solidFill>
          <a:ln>
            <a:noFill/>
          </a:ln>
        </p:spPr>
        <p:txBody>
          <a:bodyPr spcFirstLastPara="1" wrap="square" lIns="1800000" tIns="1800000" rIns="1800000" bIns="1800000" anchor="ctr" anchorCtr="0"/>
          <a:lstStyle>
            <a:lvl1pPr marR="0" lvl="0" algn="ctr" rtl="0">
              <a:lnSpc>
                <a:spcPct val="120000"/>
              </a:lnSpc>
              <a:spcBef>
                <a:spcPts val="0"/>
              </a:spcBef>
              <a:spcAft>
                <a:spcPts val="0"/>
              </a:spcAft>
              <a:buSzPts val="1400"/>
              <a:buNone/>
              <a:defRPr sz="1455" b="0" i="0" u="none" strike="noStrike" cap="none">
                <a:solidFill>
                  <a:schemeClr val="lt1"/>
                </a:solidFill>
                <a:latin typeface="Arial"/>
                <a:ea typeface="Arial"/>
                <a:cs typeface="Arial"/>
                <a:sym typeface="Arial"/>
              </a:defRPr>
            </a:lvl1pPr>
            <a:lvl2pPr marR="0" lvl="1" algn="l" rtl="0">
              <a:lnSpc>
                <a:spcPct val="120000"/>
              </a:lnSpc>
              <a:spcBef>
                <a:spcPts val="182"/>
              </a:spcBef>
              <a:spcAft>
                <a:spcPts val="0"/>
              </a:spcAft>
              <a:buClr>
                <a:schemeClr val="lt1"/>
              </a:buClr>
              <a:buSzPts val="3200"/>
              <a:buFont typeface="Arial"/>
              <a:buChar char="•"/>
              <a:defRPr sz="1455" b="0" i="0" u="none" strike="noStrike" cap="none">
                <a:solidFill>
                  <a:schemeClr val="lt1"/>
                </a:solidFill>
                <a:latin typeface="Arial"/>
                <a:ea typeface="Arial"/>
                <a:cs typeface="Arial"/>
                <a:sym typeface="Arial"/>
              </a:defRPr>
            </a:lvl2pPr>
            <a:lvl3pPr marR="0" lvl="2" algn="l" rtl="0">
              <a:lnSpc>
                <a:spcPct val="120000"/>
              </a:lnSpc>
              <a:spcBef>
                <a:spcPts val="182"/>
              </a:spcBef>
              <a:spcAft>
                <a:spcPts val="0"/>
              </a:spcAft>
              <a:buClr>
                <a:schemeClr val="lt1"/>
              </a:buClr>
              <a:buSzPts val="3200"/>
              <a:buFont typeface="Arial"/>
              <a:buChar char="•"/>
              <a:defRPr sz="1455" b="0" i="0" u="none" strike="noStrike" cap="none">
                <a:solidFill>
                  <a:schemeClr val="lt1"/>
                </a:solidFill>
                <a:latin typeface="Arial"/>
                <a:ea typeface="Arial"/>
                <a:cs typeface="Arial"/>
                <a:sym typeface="Arial"/>
              </a:defRPr>
            </a:lvl3pPr>
            <a:lvl4pPr marR="0" lvl="3" algn="l" rtl="0">
              <a:lnSpc>
                <a:spcPct val="120000"/>
              </a:lnSpc>
              <a:spcBef>
                <a:spcPts val="182"/>
              </a:spcBef>
              <a:spcAft>
                <a:spcPts val="0"/>
              </a:spcAft>
              <a:buClr>
                <a:schemeClr val="lt1"/>
              </a:buClr>
              <a:buSzPts val="3200"/>
              <a:buFont typeface="Arial"/>
              <a:buChar char="-"/>
              <a:defRPr sz="1455" b="0" i="0" u="none" strike="noStrike" cap="none">
                <a:solidFill>
                  <a:schemeClr val="lt1"/>
                </a:solidFill>
                <a:latin typeface="Arial"/>
                <a:ea typeface="Arial"/>
                <a:cs typeface="Arial"/>
                <a:sym typeface="Arial"/>
              </a:defRPr>
            </a:lvl4pPr>
            <a:lvl5pPr marR="0" lvl="4" algn="l" rtl="0">
              <a:lnSpc>
                <a:spcPct val="120000"/>
              </a:lnSpc>
              <a:spcBef>
                <a:spcPts val="182"/>
              </a:spcBef>
              <a:spcAft>
                <a:spcPts val="0"/>
              </a:spcAft>
              <a:buClr>
                <a:schemeClr val="lt1"/>
              </a:buClr>
              <a:buSzPts val="3200"/>
              <a:buFont typeface="Arial"/>
              <a:buChar char="-"/>
              <a:defRPr sz="1455" b="0" i="0" u="none" strike="noStrike" cap="none">
                <a:solidFill>
                  <a:schemeClr val="lt1"/>
                </a:solidFill>
                <a:latin typeface="Arial"/>
                <a:ea typeface="Arial"/>
                <a:cs typeface="Arial"/>
                <a:sym typeface="Arial"/>
              </a:defRPr>
            </a:lvl5pPr>
            <a:lvl6pPr marR="0" lvl="5" algn="l" rtl="0">
              <a:spcBef>
                <a:spcPts val="182"/>
              </a:spcBef>
              <a:spcAft>
                <a:spcPts val="0"/>
              </a:spcAft>
              <a:buSzPts val="1400"/>
              <a:buNone/>
              <a:defRPr sz="819" b="0" i="0" u="none" strike="noStrike" cap="none">
                <a:latin typeface="Calibri"/>
                <a:ea typeface="Calibri"/>
                <a:cs typeface="Calibri"/>
                <a:sym typeface="Calibri"/>
              </a:defRPr>
            </a:lvl6pPr>
            <a:lvl7pPr marR="0" lvl="6" algn="l" rtl="0">
              <a:spcBef>
                <a:spcPts val="0"/>
              </a:spcBef>
              <a:spcAft>
                <a:spcPts val="0"/>
              </a:spcAft>
              <a:buSzPts val="1400"/>
              <a:buNone/>
              <a:defRPr sz="819" b="0" i="0" u="none" strike="noStrike" cap="none">
                <a:latin typeface="Calibri"/>
                <a:ea typeface="Calibri"/>
                <a:cs typeface="Calibri"/>
                <a:sym typeface="Calibri"/>
              </a:defRPr>
            </a:lvl7pPr>
            <a:lvl8pPr marR="0" lvl="7" algn="l" rtl="0">
              <a:spcBef>
                <a:spcPts val="0"/>
              </a:spcBef>
              <a:spcAft>
                <a:spcPts val="0"/>
              </a:spcAft>
              <a:buSzPts val="1400"/>
              <a:buNone/>
              <a:defRPr sz="819" b="0" i="0" u="none" strike="noStrike" cap="none">
                <a:latin typeface="Calibri"/>
                <a:ea typeface="Calibri"/>
                <a:cs typeface="Calibri"/>
                <a:sym typeface="Calibri"/>
              </a:defRPr>
            </a:lvl8pPr>
            <a:lvl9pPr marR="0" lvl="8" algn="l" rtl="0">
              <a:spcBef>
                <a:spcPts val="0"/>
              </a:spcBef>
              <a:spcAft>
                <a:spcPts val="0"/>
              </a:spcAft>
              <a:buSzPts val="1400"/>
              <a:buNone/>
              <a:defRPr sz="819" b="0" i="0" u="none" strike="noStrike" cap="none">
                <a:latin typeface="Calibri"/>
                <a:ea typeface="Calibri"/>
                <a:cs typeface="Calibri"/>
                <a:sym typeface="Calibri"/>
              </a:defRPr>
            </a:lvl9pPr>
          </a:lstStyle>
          <a:p>
            <a:endParaRPr/>
          </a:p>
        </p:txBody>
      </p:sp>
      <p:pic>
        <p:nvPicPr>
          <p:cNvPr id="43" name="Google Shape;43;p7"/>
          <p:cNvPicPr preferRelativeResize="0"/>
          <p:nvPr/>
        </p:nvPicPr>
        <p:blipFill rotWithShape="1">
          <a:blip r:embed="rId2">
            <a:alphaModFix/>
          </a:blip>
          <a:srcRect/>
          <a:stretch/>
        </p:blipFill>
        <p:spPr>
          <a:xfrm>
            <a:off x="6798821" y="362873"/>
            <a:ext cx="2017025" cy="494423"/>
          </a:xfrm>
          <a:prstGeom prst="rect">
            <a:avLst/>
          </a:prstGeom>
          <a:noFill/>
          <a:ln>
            <a:noFill/>
          </a:ln>
        </p:spPr>
      </p:pic>
    </p:spTree>
    <p:extLst>
      <p:ext uri="{BB962C8B-B14F-4D97-AF65-F5344CB8AC3E}">
        <p14:creationId xmlns:p14="http://schemas.microsoft.com/office/powerpoint/2010/main" val="350129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1800"/>
            </a:lvl1pPr>
            <a:lvl2pPr marL="342905" indent="0" algn="ctr">
              <a:buNone/>
              <a:defRPr sz="1500"/>
            </a:lvl2pPr>
            <a:lvl3pPr marL="685810" indent="0" algn="ctr">
              <a:buNone/>
              <a:defRPr sz="1350"/>
            </a:lvl3pPr>
            <a:lvl4pPr marL="1028715" indent="0" algn="ctr">
              <a:buNone/>
              <a:defRPr sz="1200"/>
            </a:lvl4pPr>
            <a:lvl5pPr marL="1371619" indent="0" algn="ctr">
              <a:buNone/>
              <a:defRPr sz="1200"/>
            </a:lvl5pPr>
            <a:lvl6pPr marL="1714525" indent="0" algn="ctr">
              <a:buNone/>
              <a:defRPr sz="1200"/>
            </a:lvl6pPr>
            <a:lvl7pPr marL="2057429" indent="0" algn="ctr">
              <a:buNone/>
              <a:defRPr sz="1200"/>
            </a:lvl7pPr>
            <a:lvl8pPr marL="2400334" indent="0" algn="ctr">
              <a:buNone/>
              <a:defRPr sz="1200"/>
            </a:lvl8pPr>
            <a:lvl9pPr marL="2743239"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A59032DE-5D8A-44EE-87D6-EA9EDA5BC16B}" type="datetime1">
              <a:rPr lang="nl-NL" smtClean="0"/>
              <a:t>13-11-2024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3111317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21CAB89-60B6-4E66-856D-7FB3A9CA31E8}" type="datetime1">
              <a:rPr lang="nl-NL" smtClean="0"/>
              <a:t>13-11-2024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660123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7" y="1709739"/>
            <a:ext cx="7886700" cy="2852737"/>
          </a:xfrm>
        </p:spPr>
        <p:txBody>
          <a:bodyPr anchor="b"/>
          <a:lstStyle>
            <a:lvl1pPr>
              <a:defRPr sz="4500"/>
            </a:lvl1pPr>
          </a:lstStyle>
          <a:p>
            <a:r>
              <a:rPr lang="nl-NL"/>
              <a:t>Klik om de stijl te bewerken</a:t>
            </a:r>
          </a:p>
        </p:txBody>
      </p:sp>
      <p:sp>
        <p:nvSpPr>
          <p:cNvPr id="3" name="Tijdelijke aanduiding voor tekst 2"/>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5" indent="0">
              <a:buNone/>
              <a:defRPr sz="1500">
                <a:solidFill>
                  <a:schemeClr val="tx1">
                    <a:tint val="75000"/>
                  </a:schemeClr>
                </a:solidFill>
              </a:defRPr>
            </a:lvl2pPr>
            <a:lvl3pPr marL="685810" indent="0">
              <a:buNone/>
              <a:defRPr sz="1350">
                <a:solidFill>
                  <a:schemeClr val="tx1">
                    <a:tint val="75000"/>
                  </a:schemeClr>
                </a:solidFill>
              </a:defRPr>
            </a:lvl3pPr>
            <a:lvl4pPr marL="1028715" indent="0">
              <a:buNone/>
              <a:defRPr sz="1200">
                <a:solidFill>
                  <a:schemeClr val="tx1">
                    <a:tint val="75000"/>
                  </a:schemeClr>
                </a:solidFill>
              </a:defRPr>
            </a:lvl4pPr>
            <a:lvl5pPr marL="1371619" indent="0">
              <a:buNone/>
              <a:defRPr sz="1200">
                <a:solidFill>
                  <a:schemeClr val="tx1">
                    <a:tint val="75000"/>
                  </a:schemeClr>
                </a:solidFill>
              </a:defRPr>
            </a:lvl5pPr>
            <a:lvl6pPr marL="1714525" indent="0">
              <a:buNone/>
              <a:defRPr sz="1200">
                <a:solidFill>
                  <a:schemeClr val="tx1">
                    <a:tint val="75000"/>
                  </a:schemeClr>
                </a:solidFill>
              </a:defRPr>
            </a:lvl6pPr>
            <a:lvl7pPr marL="2057429" indent="0">
              <a:buNone/>
              <a:defRPr sz="1200">
                <a:solidFill>
                  <a:schemeClr val="tx1">
                    <a:tint val="75000"/>
                  </a:schemeClr>
                </a:solidFill>
              </a:defRPr>
            </a:lvl7pPr>
            <a:lvl8pPr marL="2400334" indent="0">
              <a:buNone/>
              <a:defRPr sz="1200">
                <a:solidFill>
                  <a:schemeClr val="tx1">
                    <a:tint val="75000"/>
                  </a:schemeClr>
                </a:solidFill>
              </a:defRPr>
            </a:lvl8pPr>
            <a:lvl9pPr marL="2743239" indent="0">
              <a:buNone/>
              <a:defRPr sz="1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2395D893-D9AB-4627-B711-D5BF1C968641}" type="datetime1">
              <a:rPr lang="nl-NL" smtClean="0"/>
              <a:t>13-11-2024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1116565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BA55770-7D14-43E2-A0A0-E2EA908161D1}" type="datetime1">
              <a:rPr lang="nl-NL" smtClean="0"/>
              <a:t>13-11-2024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630800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nl-NL"/>
              <a:t>Klik om de stijl te bewerken</a:t>
            </a:r>
          </a:p>
        </p:txBody>
      </p:sp>
      <p:sp>
        <p:nvSpPr>
          <p:cNvPr id="3" name="Tijdelijke aanduiding voor tekst 2"/>
          <p:cNvSpPr>
            <a:spLocks noGrp="1"/>
          </p:cNvSpPr>
          <p:nvPr>
            <p:ph type="body" idx="1"/>
          </p:nvPr>
        </p:nvSpPr>
        <p:spPr>
          <a:xfrm>
            <a:off x="629841" y="1681163"/>
            <a:ext cx="3868340" cy="823912"/>
          </a:xfrm>
        </p:spPr>
        <p:txBody>
          <a:bodyPr anchor="b"/>
          <a:lstStyle>
            <a:lvl1pPr marL="0" indent="0">
              <a:buNone/>
              <a:defRPr sz="1800" b="1"/>
            </a:lvl1pPr>
            <a:lvl2pPr marL="342905" indent="0">
              <a:buNone/>
              <a:defRPr sz="1500" b="1"/>
            </a:lvl2pPr>
            <a:lvl3pPr marL="685810" indent="0">
              <a:buNone/>
              <a:defRPr sz="1350" b="1"/>
            </a:lvl3pPr>
            <a:lvl4pPr marL="1028715" indent="0">
              <a:buNone/>
              <a:defRPr sz="1200" b="1"/>
            </a:lvl4pPr>
            <a:lvl5pPr marL="1371619" indent="0">
              <a:buNone/>
              <a:defRPr sz="1200" b="1"/>
            </a:lvl5pPr>
            <a:lvl6pPr marL="1714525" indent="0">
              <a:buNone/>
              <a:defRPr sz="1200" b="1"/>
            </a:lvl6pPr>
            <a:lvl7pPr marL="2057429" indent="0">
              <a:buNone/>
              <a:defRPr sz="1200" b="1"/>
            </a:lvl7pPr>
            <a:lvl8pPr marL="2400334" indent="0">
              <a:buNone/>
              <a:defRPr sz="1200" b="1"/>
            </a:lvl8pPr>
            <a:lvl9pPr marL="2743239"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629841"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391" cy="823912"/>
          </a:xfrm>
        </p:spPr>
        <p:txBody>
          <a:bodyPr anchor="b"/>
          <a:lstStyle>
            <a:lvl1pPr marL="0" indent="0">
              <a:buNone/>
              <a:defRPr sz="1800" b="1"/>
            </a:lvl1pPr>
            <a:lvl2pPr marL="342905" indent="0">
              <a:buNone/>
              <a:defRPr sz="1500" b="1"/>
            </a:lvl2pPr>
            <a:lvl3pPr marL="685810" indent="0">
              <a:buNone/>
              <a:defRPr sz="1350" b="1"/>
            </a:lvl3pPr>
            <a:lvl4pPr marL="1028715" indent="0">
              <a:buNone/>
              <a:defRPr sz="1200" b="1"/>
            </a:lvl4pPr>
            <a:lvl5pPr marL="1371619" indent="0">
              <a:buNone/>
              <a:defRPr sz="1200" b="1"/>
            </a:lvl5pPr>
            <a:lvl6pPr marL="1714525" indent="0">
              <a:buNone/>
              <a:defRPr sz="1200" b="1"/>
            </a:lvl6pPr>
            <a:lvl7pPr marL="2057429" indent="0">
              <a:buNone/>
              <a:defRPr sz="1200" b="1"/>
            </a:lvl7pPr>
            <a:lvl8pPr marL="2400334" indent="0">
              <a:buNone/>
              <a:defRPr sz="1200" b="1"/>
            </a:lvl8pPr>
            <a:lvl9pPr marL="2743239"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841D1A9-0754-46A7-BF78-9F886614EC4F}" type="datetime1">
              <a:rPr lang="nl-NL" smtClean="0"/>
              <a:t>13-11-2024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2398543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fld id="{5935AEB9-2880-4A3F-8B33-3B6855FF9861}" type="datetime1">
              <a:rPr lang="nl-NL" smtClean="0"/>
              <a:t>13-11-2024</a:t>
            </a:fld>
            <a:endParaRPr lang="nl-NL"/>
          </a:p>
        </p:txBody>
      </p:sp>
      <p:sp>
        <p:nvSpPr>
          <p:cNvPr id="5" name="Tijdelijke aanduiding voor dianummer 4"/>
          <p:cNvSpPr>
            <a:spLocks noGrp="1"/>
          </p:cNvSpPr>
          <p:nvPr>
            <p:ph type="sldNum" sz="quarter" idx="11"/>
          </p:nvPr>
        </p:nvSpPr>
        <p:spPr/>
        <p:txBody>
          <a:bodyPr/>
          <a:lstStyle>
            <a:lvl1pPr>
              <a:defRPr/>
            </a:lvl1pPr>
          </a:lstStyle>
          <a:p>
            <a:fld id="{44EA01FF-8C38-4D54-947F-74F64BF19FD3}" type="slidenum">
              <a:rPr lang="nl-NL"/>
              <a:pPr/>
              <a:t>‹nr.›</a:t>
            </a:fld>
            <a:endParaRPr lang="nl-NL"/>
          </a:p>
        </p:txBody>
      </p:sp>
      <p:sp>
        <p:nvSpPr>
          <p:cNvPr id="6" name="Tijdelijke aanduiding voor voettekst 5"/>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4118800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03BBCD5-267B-4AEB-8ECE-939F109BB7A8}" type="datetime1">
              <a:rPr lang="nl-NL" smtClean="0"/>
              <a:t>13-11-2024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417087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BF0F1C2-0923-40CF-8A54-1133973ED6F1}" type="datetime1">
              <a:rPr lang="nl-NL" smtClean="0"/>
              <a:t>13-11-2024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541176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2" y="457200"/>
            <a:ext cx="2949178" cy="1600200"/>
          </a:xfrm>
        </p:spPr>
        <p:txBody>
          <a:bodyPr anchor="b"/>
          <a:lstStyle>
            <a:lvl1pPr>
              <a:defRPr sz="2400"/>
            </a:lvl1pPr>
          </a:lstStyle>
          <a:p>
            <a:r>
              <a:rPr lang="nl-NL"/>
              <a:t>Klik om de stijl te bewerken</a:t>
            </a:r>
          </a:p>
        </p:txBody>
      </p:sp>
      <p:sp>
        <p:nvSpPr>
          <p:cNvPr id="3" name="Tijdelijke aanduiding voor inhou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29842" y="2057400"/>
            <a:ext cx="2949178" cy="3811588"/>
          </a:xfrm>
        </p:spPr>
        <p:txBody>
          <a:bodyPr/>
          <a:lstStyle>
            <a:lvl1pPr marL="0" indent="0">
              <a:buNone/>
              <a:defRPr sz="1200"/>
            </a:lvl1pPr>
            <a:lvl2pPr marL="342905" indent="0">
              <a:buNone/>
              <a:defRPr sz="1050"/>
            </a:lvl2pPr>
            <a:lvl3pPr marL="685810" indent="0">
              <a:buNone/>
              <a:defRPr sz="900"/>
            </a:lvl3pPr>
            <a:lvl4pPr marL="1028715" indent="0">
              <a:buNone/>
              <a:defRPr sz="750"/>
            </a:lvl4pPr>
            <a:lvl5pPr marL="1371619" indent="0">
              <a:buNone/>
              <a:defRPr sz="750"/>
            </a:lvl5pPr>
            <a:lvl6pPr marL="1714525" indent="0">
              <a:buNone/>
              <a:defRPr sz="750"/>
            </a:lvl6pPr>
            <a:lvl7pPr marL="2057429" indent="0">
              <a:buNone/>
              <a:defRPr sz="750"/>
            </a:lvl7pPr>
            <a:lvl8pPr marL="2400334" indent="0">
              <a:buNone/>
              <a:defRPr sz="750"/>
            </a:lvl8pPr>
            <a:lvl9pPr marL="2743239"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DB14FEEC-5378-448A-BAF6-0B907E676CE4}" type="datetime1">
              <a:rPr lang="nl-NL" smtClean="0"/>
              <a:t>13-11-2024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2935240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2" y="457200"/>
            <a:ext cx="2949178" cy="1600200"/>
          </a:xfrm>
        </p:spPr>
        <p:txBody>
          <a:bodyPr anchor="b"/>
          <a:lstStyle>
            <a:lvl1pPr>
              <a:defRPr sz="2400"/>
            </a:lvl1pPr>
          </a:lstStyle>
          <a:p>
            <a:r>
              <a:rPr lang="nl-NL"/>
              <a:t>Klik om de stijl te bewerken</a:t>
            </a:r>
          </a:p>
        </p:txBody>
      </p:sp>
      <p:sp>
        <p:nvSpPr>
          <p:cNvPr id="3" name="Tijdelijke aanduiding voor afbeelding 2"/>
          <p:cNvSpPr>
            <a:spLocks noGrp="1"/>
          </p:cNvSpPr>
          <p:nvPr>
            <p:ph type="pic" idx="1"/>
          </p:nvPr>
        </p:nvSpPr>
        <p:spPr>
          <a:xfrm>
            <a:off x="3887391" y="987426"/>
            <a:ext cx="4629150" cy="4873625"/>
          </a:xfrm>
        </p:spPr>
        <p:txBody>
          <a:bodyPr/>
          <a:lstStyle>
            <a:lvl1pPr marL="0" indent="0">
              <a:buNone/>
              <a:defRPr sz="2400"/>
            </a:lvl1pPr>
            <a:lvl2pPr marL="342905" indent="0">
              <a:buNone/>
              <a:defRPr sz="2100"/>
            </a:lvl2pPr>
            <a:lvl3pPr marL="685810" indent="0">
              <a:buNone/>
              <a:defRPr sz="1800"/>
            </a:lvl3pPr>
            <a:lvl4pPr marL="1028715" indent="0">
              <a:buNone/>
              <a:defRPr sz="1500"/>
            </a:lvl4pPr>
            <a:lvl5pPr marL="1371619" indent="0">
              <a:buNone/>
              <a:defRPr sz="1500"/>
            </a:lvl5pPr>
            <a:lvl6pPr marL="1714525" indent="0">
              <a:buNone/>
              <a:defRPr sz="1500"/>
            </a:lvl6pPr>
            <a:lvl7pPr marL="2057429" indent="0">
              <a:buNone/>
              <a:defRPr sz="1500"/>
            </a:lvl7pPr>
            <a:lvl8pPr marL="2400334" indent="0">
              <a:buNone/>
              <a:defRPr sz="1500"/>
            </a:lvl8pPr>
            <a:lvl9pPr marL="2743239" indent="0">
              <a:buNone/>
              <a:defRPr sz="1500"/>
            </a:lvl9pPr>
          </a:lstStyle>
          <a:p>
            <a:endParaRPr lang="nl-NL"/>
          </a:p>
        </p:txBody>
      </p:sp>
      <p:sp>
        <p:nvSpPr>
          <p:cNvPr id="4" name="Tijdelijke aanduiding voor tekst 3"/>
          <p:cNvSpPr>
            <a:spLocks noGrp="1"/>
          </p:cNvSpPr>
          <p:nvPr>
            <p:ph type="body" sz="half" idx="2"/>
          </p:nvPr>
        </p:nvSpPr>
        <p:spPr>
          <a:xfrm>
            <a:off x="629842" y="2057400"/>
            <a:ext cx="2949178" cy="3811588"/>
          </a:xfrm>
        </p:spPr>
        <p:txBody>
          <a:bodyPr/>
          <a:lstStyle>
            <a:lvl1pPr marL="0" indent="0">
              <a:buNone/>
              <a:defRPr sz="1200"/>
            </a:lvl1pPr>
            <a:lvl2pPr marL="342905" indent="0">
              <a:buNone/>
              <a:defRPr sz="1050"/>
            </a:lvl2pPr>
            <a:lvl3pPr marL="685810" indent="0">
              <a:buNone/>
              <a:defRPr sz="900"/>
            </a:lvl3pPr>
            <a:lvl4pPr marL="1028715" indent="0">
              <a:buNone/>
              <a:defRPr sz="750"/>
            </a:lvl4pPr>
            <a:lvl5pPr marL="1371619" indent="0">
              <a:buNone/>
              <a:defRPr sz="750"/>
            </a:lvl5pPr>
            <a:lvl6pPr marL="1714525" indent="0">
              <a:buNone/>
              <a:defRPr sz="750"/>
            </a:lvl6pPr>
            <a:lvl7pPr marL="2057429" indent="0">
              <a:buNone/>
              <a:defRPr sz="750"/>
            </a:lvl7pPr>
            <a:lvl8pPr marL="2400334" indent="0">
              <a:buNone/>
              <a:defRPr sz="750"/>
            </a:lvl8pPr>
            <a:lvl9pPr marL="2743239"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94E0D33-F793-43C5-8823-3692AEBCF48C}" type="datetime1">
              <a:rPr lang="nl-NL" smtClean="0"/>
              <a:t>13-11-2024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159316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3089B66-CC80-4540-A2EC-29A167EA2DAC}" type="datetime1">
              <a:rPr lang="nl-NL" smtClean="0"/>
              <a:t>13-11-2024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952696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365125"/>
            <a:ext cx="1971675"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0FA96B2-E966-4C03-8261-389AD3E17573}" type="datetime1">
              <a:rPr lang="nl-NL" smtClean="0"/>
              <a:t>13-11-2024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1988133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14A9476B-E475-4837-9174-48CB1DC6C8E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9B780BB-4811-4E97-9E21-8355EA40C5E5}"/>
              </a:ext>
            </a:extLst>
          </p:cNvPr>
          <p:cNvSpPr>
            <a:spLocks noGrp="1"/>
          </p:cNvSpPr>
          <p:nvPr>
            <p:ph type="dt" sz="half" idx="10"/>
          </p:nvPr>
        </p:nvSpPr>
        <p:spPr/>
        <p:txBody>
          <a:bodyPr/>
          <a:lstStyle/>
          <a:p>
            <a:fld id="{1BB3855F-F3E3-491B-878A-83AE64F7DBBF}" type="datetimeFigureOut">
              <a:rPr lang="nl-NL" smtClean="0"/>
              <a:t>13-11-2024</a:t>
            </a:fld>
            <a:endParaRPr lang="nl-NL"/>
          </a:p>
        </p:txBody>
      </p:sp>
      <p:sp>
        <p:nvSpPr>
          <p:cNvPr id="5" name="Tijdelijke aanduiding voor voettekst 4">
            <a:extLst>
              <a:ext uri="{FF2B5EF4-FFF2-40B4-BE49-F238E27FC236}">
                <a16:creationId xmlns:a16="http://schemas.microsoft.com/office/drawing/2014/main" id="{E7D3F149-1900-4502-867E-8071A7791C3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614F1F-33B3-4498-B6CB-0B9380DDCFB7}"/>
              </a:ext>
            </a:extLst>
          </p:cNvPr>
          <p:cNvSpPr>
            <a:spLocks noGrp="1"/>
          </p:cNvSpPr>
          <p:nvPr>
            <p:ph type="sldNum" sz="quarter" idx="12"/>
          </p:nvPr>
        </p:nvSpPr>
        <p:spPr/>
        <p:txBody>
          <a:bodyPr/>
          <a:lstStyle/>
          <a:p>
            <a:fld id="{93F7AF43-458E-4741-AA5D-516D062D0E70}" type="slidenum">
              <a:rPr lang="nl-NL" smtClean="0"/>
              <a:t>‹nr.›</a:t>
            </a:fld>
            <a:endParaRPr lang="nl-NL"/>
          </a:p>
        </p:txBody>
      </p:sp>
    </p:spTree>
    <p:extLst>
      <p:ext uri="{BB962C8B-B14F-4D97-AF65-F5344CB8AC3E}">
        <p14:creationId xmlns:p14="http://schemas.microsoft.com/office/powerpoint/2010/main" val="243846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eldia">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14A9476B-E475-4837-9174-48CB1DC6C8E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9B780BB-4811-4E97-9E21-8355EA40C5E5}"/>
              </a:ext>
            </a:extLst>
          </p:cNvPr>
          <p:cNvSpPr>
            <a:spLocks noGrp="1"/>
          </p:cNvSpPr>
          <p:nvPr>
            <p:ph type="dt" sz="half" idx="10"/>
          </p:nvPr>
        </p:nvSpPr>
        <p:spPr/>
        <p:txBody>
          <a:bodyPr/>
          <a:lstStyle/>
          <a:p>
            <a:fld id="{1BB3855F-F3E3-491B-878A-83AE64F7DBBF}" type="datetimeFigureOut">
              <a:rPr lang="nl-NL" smtClean="0"/>
              <a:t>13-11-2024</a:t>
            </a:fld>
            <a:endParaRPr lang="nl-NL"/>
          </a:p>
        </p:txBody>
      </p:sp>
      <p:sp>
        <p:nvSpPr>
          <p:cNvPr id="5" name="Tijdelijke aanduiding voor voettekst 4">
            <a:extLst>
              <a:ext uri="{FF2B5EF4-FFF2-40B4-BE49-F238E27FC236}">
                <a16:creationId xmlns:a16="http://schemas.microsoft.com/office/drawing/2014/main" id="{E7D3F149-1900-4502-867E-8071A7791C3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614F1F-33B3-4498-B6CB-0B9380DDCFB7}"/>
              </a:ext>
            </a:extLst>
          </p:cNvPr>
          <p:cNvSpPr>
            <a:spLocks noGrp="1"/>
          </p:cNvSpPr>
          <p:nvPr>
            <p:ph type="sldNum" sz="quarter" idx="12"/>
          </p:nvPr>
        </p:nvSpPr>
        <p:spPr/>
        <p:txBody>
          <a:bodyPr/>
          <a:lstStyle/>
          <a:p>
            <a:fld id="{93F7AF43-458E-4741-AA5D-516D062D0E70}" type="slidenum">
              <a:rPr lang="nl-NL" smtClean="0"/>
              <a:t>‹nr.›</a:t>
            </a:fld>
            <a:endParaRPr lang="nl-NL"/>
          </a:p>
        </p:txBody>
      </p:sp>
    </p:spTree>
    <p:extLst>
      <p:ext uri="{BB962C8B-B14F-4D97-AF65-F5344CB8AC3E}">
        <p14:creationId xmlns:p14="http://schemas.microsoft.com/office/powerpoint/2010/main" val="1395352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nl-NL"/>
              <a:t>Klik om de stijl te bewerken</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767511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007772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1054100" y="2133600"/>
            <a:ext cx="335915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565650" y="2133600"/>
            <a:ext cx="335915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vl1pPr>
          </a:lstStyle>
          <a:p>
            <a:fld id="{3199068A-5A9B-4817-948B-26027CCDF2F1}" type="datetime1">
              <a:rPr lang="nl-NL" smtClean="0"/>
              <a:t>13-11-2024</a:t>
            </a:fld>
            <a:endParaRPr lang="nl-NL"/>
          </a:p>
        </p:txBody>
      </p:sp>
      <p:sp>
        <p:nvSpPr>
          <p:cNvPr id="6" name="Tijdelijke aanduiding voor dianummer 5"/>
          <p:cNvSpPr>
            <a:spLocks noGrp="1"/>
          </p:cNvSpPr>
          <p:nvPr>
            <p:ph type="sldNum" sz="quarter" idx="11"/>
          </p:nvPr>
        </p:nvSpPr>
        <p:spPr/>
        <p:txBody>
          <a:bodyPr/>
          <a:lstStyle>
            <a:lvl1pPr>
              <a:defRPr/>
            </a:lvl1pPr>
          </a:lstStyle>
          <a:p>
            <a:fld id="{C4D2C285-F3C1-4990-A4F2-14CA1F7FBBCB}" type="slidenum">
              <a:rPr lang="nl-NL"/>
              <a:pPr/>
              <a:t>‹nr.›</a:t>
            </a:fld>
            <a:endParaRPr lang="nl-NL"/>
          </a:p>
        </p:txBody>
      </p:sp>
      <p:sp>
        <p:nvSpPr>
          <p:cNvPr id="7" name="Tijdelijke aanduiding voor voettekst 6"/>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3067817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nl-NL"/>
              <a:t>Klik om de stijl te bewerken</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583108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3332452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90803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953154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544716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nl-NL"/>
              <a:t>Klik om de stijl te bewerken</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nl-NL"/>
              <a:t>Klik om de modelstijlen te bewerken</a:t>
            </a:r>
          </a:p>
        </p:txBody>
      </p:sp>
      <p:sp>
        <p:nvSpPr>
          <p:cNvPr id="5" name="Date Placeholder 4"/>
          <p:cNvSpPr>
            <a:spLocks noGrp="1"/>
          </p:cNvSpPr>
          <p:nvPr>
            <p:ph type="dt" sz="half" idx="10"/>
          </p:nvPr>
        </p:nvSpPr>
        <p:spPr/>
        <p:txBody>
          <a:bodyPr/>
          <a:lstStyle/>
          <a:p>
            <a:fld id="{42A54C80-263E-416B-A8E0-580EDEADCBDC}" type="datetimeFigureOut">
              <a:rPr lang="en-US" smtClean="0"/>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3905803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nl-NL"/>
              <a:t>Klik om de stijl te bewerken</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66161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nl-NL"/>
              <a:t>Klik om de stijl te bewerken</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929728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800" dirty="0">
              <a:solidFill>
                <a:schemeClr val="accent1">
                  <a:lumMod val="60000"/>
                  <a:lumOff val="40000"/>
                </a:schemeClr>
              </a:solidFill>
              <a:latin typeface="Arial"/>
            </a:endParaRPr>
          </a:p>
        </p:txBody>
      </p:sp>
    </p:spTree>
    <p:extLst>
      <p:ext uri="{BB962C8B-B14F-4D97-AF65-F5344CB8AC3E}">
        <p14:creationId xmlns:p14="http://schemas.microsoft.com/office/powerpoint/2010/main" val="803252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nl-NL"/>
              <a:t>Klik om de stijl te bewerken</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87541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fld id="{FDA11228-F3C2-48BE-A67E-3B8399A16C19}" type="datetime1">
              <a:rPr lang="nl-NL" smtClean="0"/>
              <a:t>13-11-2024</a:t>
            </a:fld>
            <a:endParaRPr lang="nl-NL"/>
          </a:p>
        </p:txBody>
      </p:sp>
      <p:sp>
        <p:nvSpPr>
          <p:cNvPr id="8" name="Tijdelijke aanduiding voor dianummer 7"/>
          <p:cNvSpPr>
            <a:spLocks noGrp="1"/>
          </p:cNvSpPr>
          <p:nvPr>
            <p:ph type="sldNum" sz="quarter" idx="11"/>
          </p:nvPr>
        </p:nvSpPr>
        <p:spPr/>
        <p:txBody>
          <a:bodyPr/>
          <a:lstStyle>
            <a:lvl1pPr>
              <a:defRPr/>
            </a:lvl1pPr>
          </a:lstStyle>
          <a:p>
            <a:fld id="{D403B147-D6B5-48D1-BBE7-5F8830F9F153}" type="slidenum">
              <a:rPr lang="nl-NL"/>
              <a:pPr/>
              <a:t>‹nr.›</a:t>
            </a:fld>
            <a:endParaRPr lang="nl-NL"/>
          </a:p>
        </p:txBody>
      </p:sp>
      <p:sp>
        <p:nvSpPr>
          <p:cNvPr id="9" name="Tijdelijke aanduiding voor voettekst 8"/>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3603934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5727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278499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4253166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212468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vl1pPr>
          </a:lstStyle>
          <a:p>
            <a:fld id="{E8263654-34FB-4885-977D-89F3FD5842D3}" type="datetime1">
              <a:rPr lang="nl-NL" smtClean="0"/>
              <a:t>13-11-2024</a:t>
            </a:fld>
            <a:endParaRPr lang="nl-NL"/>
          </a:p>
        </p:txBody>
      </p:sp>
      <p:sp>
        <p:nvSpPr>
          <p:cNvPr id="4" name="Tijdelijke aanduiding voor dianummer 3"/>
          <p:cNvSpPr>
            <a:spLocks noGrp="1"/>
          </p:cNvSpPr>
          <p:nvPr>
            <p:ph type="sldNum" sz="quarter" idx="11"/>
          </p:nvPr>
        </p:nvSpPr>
        <p:spPr/>
        <p:txBody>
          <a:bodyPr/>
          <a:lstStyle>
            <a:lvl1pPr>
              <a:defRPr/>
            </a:lvl1pPr>
          </a:lstStyle>
          <a:p>
            <a:fld id="{41DC5BEB-5F13-48D9-9E91-21D273CE6469}" type="slidenum">
              <a:rPr lang="nl-NL"/>
              <a:pPr/>
              <a:t>‹nr.›</a:t>
            </a:fld>
            <a:endParaRPr lang="nl-NL"/>
          </a:p>
        </p:txBody>
      </p:sp>
      <p:sp>
        <p:nvSpPr>
          <p:cNvPr id="5" name="Tijdelijke aanduiding voor voettekst 4"/>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48714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40DC5A42-DDF0-41AC-BA07-CCBA7C4E6561}" type="datetime1">
              <a:rPr lang="nl-NL" smtClean="0"/>
              <a:t>13-11-2024</a:t>
            </a:fld>
            <a:endParaRPr lang="nl-NL"/>
          </a:p>
        </p:txBody>
      </p:sp>
      <p:sp>
        <p:nvSpPr>
          <p:cNvPr id="3" name="Tijdelijke aanduiding voor dianummer 2"/>
          <p:cNvSpPr>
            <a:spLocks noGrp="1"/>
          </p:cNvSpPr>
          <p:nvPr>
            <p:ph type="sldNum" sz="quarter" idx="11"/>
          </p:nvPr>
        </p:nvSpPr>
        <p:spPr/>
        <p:txBody>
          <a:bodyPr/>
          <a:lstStyle>
            <a:lvl1pPr>
              <a:defRPr/>
            </a:lvl1pPr>
          </a:lstStyle>
          <a:p>
            <a:fld id="{12F88BE7-A58B-4217-8740-6981FD9D1E9C}" type="slidenum">
              <a:rPr lang="nl-NL"/>
              <a:pPr/>
              <a:t>‹nr.›</a:t>
            </a:fld>
            <a:endParaRPr lang="nl-NL"/>
          </a:p>
        </p:txBody>
      </p:sp>
      <p:sp>
        <p:nvSpPr>
          <p:cNvPr id="4" name="Tijdelijke aanduiding voor voettekst 3"/>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243079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fld id="{64A54E79-E9B2-445F-96F8-542257FE276B}" type="datetime1">
              <a:rPr lang="nl-NL" smtClean="0"/>
              <a:t>13-11-2024</a:t>
            </a:fld>
            <a:endParaRPr lang="nl-NL"/>
          </a:p>
        </p:txBody>
      </p:sp>
      <p:sp>
        <p:nvSpPr>
          <p:cNvPr id="6" name="Tijdelijke aanduiding voor dianummer 5"/>
          <p:cNvSpPr>
            <a:spLocks noGrp="1"/>
          </p:cNvSpPr>
          <p:nvPr>
            <p:ph type="sldNum" sz="quarter" idx="11"/>
          </p:nvPr>
        </p:nvSpPr>
        <p:spPr/>
        <p:txBody>
          <a:bodyPr/>
          <a:lstStyle>
            <a:lvl1pPr>
              <a:defRPr/>
            </a:lvl1pPr>
          </a:lstStyle>
          <a:p>
            <a:fld id="{5525EE22-46DA-4B4C-B38C-FBFE8052D4A2}" type="slidenum">
              <a:rPr lang="nl-NL"/>
              <a:pPr/>
              <a:t>‹nr.›</a:t>
            </a:fld>
            <a:endParaRPr lang="nl-NL"/>
          </a:p>
        </p:txBody>
      </p:sp>
      <p:sp>
        <p:nvSpPr>
          <p:cNvPr id="7" name="Tijdelijke aanduiding voor voettekst 6"/>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1349377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fld id="{535CFFF1-15D7-47A0-919F-CC8D4DD8C228}" type="datetime1">
              <a:rPr lang="nl-NL" smtClean="0"/>
              <a:t>13-11-2024</a:t>
            </a:fld>
            <a:endParaRPr lang="nl-NL"/>
          </a:p>
        </p:txBody>
      </p:sp>
      <p:sp>
        <p:nvSpPr>
          <p:cNvPr id="6" name="Tijdelijke aanduiding voor dianummer 5"/>
          <p:cNvSpPr>
            <a:spLocks noGrp="1"/>
          </p:cNvSpPr>
          <p:nvPr>
            <p:ph type="sldNum" sz="quarter" idx="11"/>
          </p:nvPr>
        </p:nvSpPr>
        <p:spPr/>
        <p:txBody>
          <a:bodyPr/>
          <a:lstStyle>
            <a:lvl1pPr>
              <a:defRPr/>
            </a:lvl1pPr>
          </a:lstStyle>
          <a:p>
            <a:fld id="{84C1C82D-C51F-4EB3-9A03-1B3F017E8288}" type="slidenum">
              <a:rPr lang="nl-NL"/>
              <a:pPr/>
              <a:t>‹nr.›</a:t>
            </a:fld>
            <a:endParaRPr lang="nl-NL"/>
          </a:p>
        </p:txBody>
      </p:sp>
      <p:sp>
        <p:nvSpPr>
          <p:cNvPr id="7" name="Tijdelijke aanduiding voor voettekst 6"/>
          <p:cNvSpPr>
            <a:spLocks noGrp="1"/>
          </p:cNvSpPr>
          <p:nvPr>
            <p:ph type="ftr" sz="quarter" idx="12"/>
          </p:nvPr>
        </p:nvSpPr>
        <p:spPr/>
        <p:txBody>
          <a:bodyPr/>
          <a:lstStyle>
            <a:lvl1pPr>
              <a:defRPr/>
            </a:lvl1pPr>
          </a:lstStyle>
          <a:p>
            <a:r>
              <a:rPr lang="nl-NL"/>
              <a:t>Basistraining</a:t>
            </a:r>
          </a:p>
        </p:txBody>
      </p:sp>
    </p:spTree>
    <p:extLst>
      <p:ext uri="{BB962C8B-B14F-4D97-AF65-F5344CB8AC3E}">
        <p14:creationId xmlns:p14="http://schemas.microsoft.com/office/powerpoint/2010/main" val="6039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a:off x="0" y="0"/>
            <a:ext cx="9144000" cy="10604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26" name="Rectangle 2"/>
          <p:cNvSpPr>
            <a:spLocks noGrp="1" noChangeArrowheads="1"/>
          </p:cNvSpPr>
          <p:nvPr>
            <p:ph type="title"/>
          </p:nvPr>
        </p:nvSpPr>
        <p:spPr bwMode="auto">
          <a:xfrm>
            <a:off x="1054100" y="1270000"/>
            <a:ext cx="68707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t>Klik om het opmaakprofiel van de modeltitel te bewerken</a:t>
            </a:r>
          </a:p>
        </p:txBody>
      </p:sp>
      <p:sp>
        <p:nvSpPr>
          <p:cNvPr id="1027" name="Rectangle 3"/>
          <p:cNvSpPr>
            <a:spLocks noGrp="1" noChangeArrowheads="1"/>
          </p:cNvSpPr>
          <p:nvPr>
            <p:ph type="body" idx="1"/>
          </p:nvPr>
        </p:nvSpPr>
        <p:spPr bwMode="auto">
          <a:xfrm>
            <a:off x="1054100" y="2133600"/>
            <a:ext cx="68707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t>Klik om het opmaakprofiel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1028" name="Rectangle 4"/>
          <p:cNvSpPr>
            <a:spLocks noGrp="1" noChangeArrowheads="1"/>
          </p:cNvSpPr>
          <p:nvPr>
            <p:ph type="dt" sz="half" idx="2"/>
          </p:nvPr>
        </p:nvSpPr>
        <p:spPr bwMode="auto">
          <a:xfrm>
            <a:off x="1062038"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200" b="1"/>
            </a:lvl1pPr>
          </a:lstStyle>
          <a:p>
            <a:fld id="{1685EEEF-2C04-4F78-B8D3-9BBAFCCDD13C}" type="datetime1">
              <a:rPr lang="nl-NL" smtClean="0"/>
              <a:t>13-11-2024</a:t>
            </a:fld>
            <a:endParaRPr lang="nl-NL"/>
          </a:p>
        </p:txBody>
      </p:sp>
      <p:sp>
        <p:nvSpPr>
          <p:cNvPr id="1030" name="Rectangle 6"/>
          <p:cNvSpPr>
            <a:spLocks noGrp="1" noChangeArrowheads="1"/>
          </p:cNvSpPr>
          <p:nvPr>
            <p:ph type="sldNum" sz="quarter" idx="4"/>
          </p:nvPr>
        </p:nvSpPr>
        <p:spPr bwMode="auto">
          <a:xfrm>
            <a:off x="8605838" y="655320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b="1"/>
            </a:lvl1pPr>
          </a:lstStyle>
          <a:p>
            <a:fld id="{04497F30-DF6A-4A33-ACDF-4DBA459E5E1F}" type="slidenum">
              <a:rPr lang="nl-NL"/>
              <a:pPr/>
              <a:t>‹nr.›</a:t>
            </a:fld>
            <a:endParaRPr lang="nl-NL"/>
          </a:p>
        </p:txBody>
      </p:sp>
      <p:pic>
        <p:nvPicPr>
          <p:cNvPr id="1032" name="Picture 8" descr="U:\Anja Cronenberg\han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913" y="4763"/>
            <a:ext cx="606425" cy="1039812"/>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5"/>
          <p:cNvSpPr>
            <a:spLocks noGrp="1" noChangeArrowheads="1"/>
          </p:cNvSpPr>
          <p:nvPr>
            <p:ph type="ftr" sz="quarter" idx="3"/>
          </p:nvPr>
        </p:nvSpPr>
        <p:spPr bwMode="auto">
          <a:xfrm>
            <a:off x="1054100" y="252413"/>
            <a:ext cx="6870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1800" b="1"/>
            </a:lvl1pPr>
          </a:lstStyle>
          <a:p>
            <a:r>
              <a:rPr lang="nl-NL"/>
              <a:t>Basistraining</a:t>
            </a:r>
          </a:p>
        </p:txBody>
      </p:sp>
      <p:sp>
        <p:nvSpPr>
          <p:cNvPr id="1038" name="Rectangle 14"/>
          <p:cNvSpPr>
            <a:spLocks noChangeArrowheads="1"/>
          </p:cNvSpPr>
          <p:nvPr/>
        </p:nvSpPr>
        <p:spPr bwMode="auto">
          <a:xfrm>
            <a:off x="8081963" y="0"/>
            <a:ext cx="1062037" cy="10620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1039" name="Picture 15" descr="U:\Anja Cronenberg\beeldmerk_transp.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7200" y="-1588"/>
            <a:ext cx="1066800" cy="106203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algn="l" rtl="0" eaLnBrk="1" fontAlgn="base" hangingPunct="1">
        <a:spcBef>
          <a:spcPct val="20000"/>
        </a:spcBef>
        <a:spcAft>
          <a:spcPct val="0"/>
        </a:spcAft>
        <a:defRPr sz="2400">
          <a:solidFill>
            <a:schemeClr val="tx1"/>
          </a:solidFill>
          <a:latin typeface="+mn-lt"/>
          <a:ea typeface="+mn-ea"/>
          <a:cs typeface="+mn-cs"/>
        </a:defRPr>
      </a:lvl1pPr>
      <a:lvl2pPr marL="374650" indent="-184150" algn="l" rtl="0" eaLnBrk="1" fontAlgn="base" hangingPunct="1">
        <a:spcBef>
          <a:spcPct val="20000"/>
        </a:spcBef>
        <a:spcAft>
          <a:spcPct val="0"/>
        </a:spcAft>
        <a:buChar char="•"/>
        <a:defRPr sz="2400">
          <a:solidFill>
            <a:schemeClr val="tx1"/>
          </a:solidFill>
          <a:latin typeface="+mn-lt"/>
        </a:defRPr>
      </a:lvl2pPr>
      <a:lvl3pPr marL="571500" indent="-6350" algn="l" rtl="0" eaLnBrk="1" fontAlgn="base" hangingPunct="1">
        <a:spcBef>
          <a:spcPct val="20000"/>
        </a:spcBef>
        <a:spcAft>
          <a:spcPct val="0"/>
        </a:spcAft>
        <a:defRPr sz="2000">
          <a:solidFill>
            <a:schemeClr val="tx1"/>
          </a:solidFill>
          <a:latin typeface="+mn-lt"/>
        </a:defRPr>
      </a:lvl3pPr>
      <a:lvl4pPr marL="952500" indent="-190500" algn="l" rtl="0" eaLnBrk="1" fontAlgn="base" hangingPunct="1">
        <a:spcBef>
          <a:spcPct val="20000"/>
        </a:spcBef>
        <a:spcAft>
          <a:spcPct val="0"/>
        </a:spcAft>
        <a:buChar char="•"/>
        <a:defRPr sz="2000">
          <a:solidFill>
            <a:schemeClr val="tx1"/>
          </a:solidFill>
          <a:latin typeface="+mn-lt"/>
        </a:defRPr>
      </a:lvl4pPr>
      <a:lvl5pPr marL="1143000" algn="l" rtl="0" eaLnBrk="1" fontAlgn="base" hangingPunct="1">
        <a:spcBef>
          <a:spcPct val="20000"/>
        </a:spcBef>
        <a:spcAft>
          <a:spcPct val="0"/>
        </a:spcAft>
        <a:defRPr>
          <a:solidFill>
            <a:schemeClr val="tx1"/>
          </a:solidFill>
          <a:latin typeface="+mn-lt"/>
        </a:defRPr>
      </a:lvl5pPr>
      <a:lvl6pPr marL="1600200" algn="l" rtl="0" eaLnBrk="1" fontAlgn="base" hangingPunct="1">
        <a:spcBef>
          <a:spcPct val="20000"/>
        </a:spcBef>
        <a:spcAft>
          <a:spcPct val="0"/>
        </a:spcAft>
        <a:defRPr>
          <a:solidFill>
            <a:schemeClr val="tx1"/>
          </a:solidFill>
          <a:latin typeface="+mn-lt"/>
        </a:defRPr>
      </a:lvl6pPr>
      <a:lvl7pPr marL="2057400" algn="l" rtl="0" eaLnBrk="1" fontAlgn="base" hangingPunct="1">
        <a:spcBef>
          <a:spcPct val="20000"/>
        </a:spcBef>
        <a:spcAft>
          <a:spcPct val="0"/>
        </a:spcAft>
        <a:defRPr>
          <a:solidFill>
            <a:schemeClr val="tx1"/>
          </a:solidFill>
          <a:latin typeface="+mn-lt"/>
        </a:defRPr>
      </a:lvl7pPr>
      <a:lvl8pPr marL="2514600" algn="l" rtl="0" eaLnBrk="1" fontAlgn="base" hangingPunct="1">
        <a:spcBef>
          <a:spcPct val="20000"/>
        </a:spcBef>
        <a:spcAft>
          <a:spcPct val="0"/>
        </a:spcAft>
        <a:defRPr>
          <a:solidFill>
            <a:schemeClr val="tx1"/>
          </a:solidFill>
          <a:latin typeface="+mn-lt"/>
        </a:defRPr>
      </a:lvl8pPr>
      <a:lvl9pPr marL="2971800" algn="l" rtl="0" eaLnBrk="1" fontAlgn="base" hangingPunct="1">
        <a:spcBef>
          <a:spcPct val="20000"/>
        </a:spcBef>
        <a:spcAft>
          <a:spcPct val="0"/>
        </a:spcAft>
        <a:defRPr>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3E944-4C90-45C6-97D0-ED5036E88921}" type="datetimeFigureOut">
              <a:rPr lang="nl-NL" smtClean="0"/>
              <a:t>13-11-2024</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C12D5-E564-46F3-93F1-8BE4C1E9A51B}" type="slidenum">
              <a:rPr lang="nl-NL" smtClean="0"/>
              <a:t>‹nr.›</a:t>
            </a:fld>
            <a:endParaRPr lang="nl-NL"/>
          </a:p>
        </p:txBody>
      </p:sp>
    </p:spTree>
    <p:extLst>
      <p:ext uri="{BB962C8B-B14F-4D97-AF65-F5344CB8AC3E}">
        <p14:creationId xmlns:p14="http://schemas.microsoft.com/office/powerpoint/2010/main" val="2511660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8EC6"/>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337123" y="6555725"/>
            <a:ext cx="1271597" cy="121802"/>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591" b="0" i="0" u="none" strike="noStrike" cap="none">
                <a:solidFill>
                  <a:schemeClr val="lt1"/>
                </a:solidFill>
                <a:latin typeface="Arial"/>
                <a:ea typeface="Arial"/>
                <a:cs typeface="Arial"/>
                <a:sym typeface="Arial"/>
              </a:defRPr>
            </a:lvl1pPr>
            <a:lvl2pPr marL="0" marR="0" lvl="1" indent="0" algn="l" rtl="0">
              <a:spcBef>
                <a:spcPts val="0"/>
              </a:spcBef>
              <a:buNone/>
              <a:defRPr sz="591" b="0" i="0" u="none" strike="noStrike" cap="none">
                <a:solidFill>
                  <a:schemeClr val="lt1"/>
                </a:solidFill>
                <a:latin typeface="Arial"/>
                <a:ea typeface="Arial"/>
                <a:cs typeface="Arial"/>
                <a:sym typeface="Arial"/>
              </a:defRPr>
            </a:lvl2pPr>
            <a:lvl3pPr marL="0" marR="0" lvl="2" indent="0" algn="l" rtl="0">
              <a:spcBef>
                <a:spcPts val="0"/>
              </a:spcBef>
              <a:buNone/>
              <a:defRPr sz="591" b="0" i="0" u="none" strike="noStrike" cap="none">
                <a:solidFill>
                  <a:schemeClr val="lt1"/>
                </a:solidFill>
                <a:latin typeface="Arial"/>
                <a:ea typeface="Arial"/>
                <a:cs typeface="Arial"/>
                <a:sym typeface="Arial"/>
              </a:defRPr>
            </a:lvl3pPr>
            <a:lvl4pPr marL="0" marR="0" lvl="3" indent="0" algn="l" rtl="0">
              <a:spcBef>
                <a:spcPts val="0"/>
              </a:spcBef>
              <a:buNone/>
              <a:defRPr sz="591" b="0" i="0" u="none" strike="noStrike" cap="none">
                <a:solidFill>
                  <a:schemeClr val="lt1"/>
                </a:solidFill>
                <a:latin typeface="Arial"/>
                <a:ea typeface="Arial"/>
                <a:cs typeface="Arial"/>
                <a:sym typeface="Arial"/>
              </a:defRPr>
            </a:lvl4pPr>
            <a:lvl5pPr marL="0" marR="0" lvl="4" indent="0" algn="l" rtl="0">
              <a:spcBef>
                <a:spcPts val="0"/>
              </a:spcBef>
              <a:buNone/>
              <a:defRPr sz="591" b="0" i="0" u="none" strike="noStrike" cap="none">
                <a:solidFill>
                  <a:schemeClr val="lt1"/>
                </a:solidFill>
                <a:latin typeface="Arial"/>
                <a:ea typeface="Arial"/>
                <a:cs typeface="Arial"/>
                <a:sym typeface="Arial"/>
              </a:defRPr>
            </a:lvl5pPr>
            <a:lvl6pPr marL="0" marR="0" lvl="5" indent="0" algn="l" rtl="0">
              <a:spcBef>
                <a:spcPts val="0"/>
              </a:spcBef>
              <a:buNone/>
              <a:defRPr sz="591" b="0" i="0" u="none" strike="noStrike" cap="none">
                <a:solidFill>
                  <a:schemeClr val="lt1"/>
                </a:solidFill>
                <a:latin typeface="Arial"/>
                <a:ea typeface="Arial"/>
                <a:cs typeface="Arial"/>
                <a:sym typeface="Arial"/>
              </a:defRPr>
            </a:lvl6pPr>
            <a:lvl7pPr marL="0" marR="0" lvl="6" indent="0" algn="l" rtl="0">
              <a:spcBef>
                <a:spcPts val="0"/>
              </a:spcBef>
              <a:buNone/>
              <a:defRPr sz="591" b="0" i="0" u="none" strike="noStrike" cap="none">
                <a:solidFill>
                  <a:schemeClr val="lt1"/>
                </a:solidFill>
                <a:latin typeface="Arial"/>
                <a:ea typeface="Arial"/>
                <a:cs typeface="Arial"/>
                <a:sym typeface="Arial"/>
              </a:defRPr>
            </a:lvl7pPr>
            <a:lvl8pPr marL="0" marR="0" lvl="7" indent="0" algn="l" rtl="0">
              <a:spcBef>
                <a:spcPts val="0"/>
              </a:spcBef>
              <a:buNone/>
              <a:defRPr sz="591" b="0" i="0" u="none" strike="noStrike" cap="none">
                <a:solidFill>
                  <a:schemeClr val="lt1"/>
                </a:solidFill>
                <a:latin typeface="Arial"/>
                <a:ea typeface="Arial"/>
                <a:cs typeface="Arial"/>
                <a:sym typeface="Arial"/>
              </a:defRPr>
            </a:lvl8pPr>
            <a:lvl9pPr marL="0" marR="0" lvl="8" indent="0" algn="l" rtl="0">
              <a:spcBef>
                <a:spcPts val="0"/>
              </a:spcBef>
              <a:buNone/>
              <a:defRPr sz="591" b="0" i="0" u="none" strike="noStrike" cap="none">
                <a:solidFill>
                  <a:schemeClr val="lt1"/>
                </a:solidFill>
                <a:latin typeface="Arial"/>
                <a:ea typeface="Arial"/>
                <a:cs typeface="Arial"/>
                <a:sym typeface="Arial"/>
              </a:defRPr>
            </a:lvl9pPr>
          </a:lstStyle>
          <a:p>
            <a:pPr>
              <a:spcAft>
                <a:spcPts val="0"/>
              </a:spcAft>
            </a:pPr>
            <a:fld id="{00000000-1234-1234-1234-123412341234}" type="slidenum">
              <a:rPr lang="nl-NL" smtClean="0"/>
              <a:pPr>
                <a:spcAft>
                  <a:spcPts val="0"/>
                </a:spcAft>
              </a:pPr>
              <a:t>‹nr.›</a:t>
            </a:fld>
            <a:endParaRPr lang="nl-NL"/>
          </a:p>
        </p:txBody>
      </p:sp>
      <p:sp>
        <p:nvSpPr>
          <p:cNvPr id="11" name="Google Shape;11;p1"/>
          <p:cNvSpPr txBox="1">
            <a:spLocks noGrp="1"/>
          </p:cNvSpPr>
          <p:nvPr>
            <p:ph type="ftr" idx="11"/>
          </p:nvPr>
        </p:nvSpPr>
        <p:spPr>
          <a:xfrm>
            <a:off x="1787902" y="6555724"/>
            <a:ext cx="4132882" cy="122258"/>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591"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250828" y="6555725"/>
            <a:ext cx="550199" cy="122258"/>
          </a:xfrm>
          <a:prstGeom prst="rect">
            <a:avLst/>
          </a:prstGeom>
          <a:noFill/>
          <a:ln>
            <a:noFill/>
          </a:ln>
        </p:spPr>
        <p:txBody>
          <a:bodyPr spcFirstLastPara="1" wrap="square" lIns="0" tIns="0" rIns="0" bIns="0" anchor="ctr" anchorCtr="0"/>
          <a:lstStyle>
            <a:lvl1pPr marR="0" lvl="0" algn="r" rtl="0">
              <a:spcBef>
                <a:spcPts val="0"/>
              </a:spcBef>
              <a:spcAft>
                <a:spcPts val="0"/>
              </a:spcAft>
              <a:buSzPts val="1400"/>
              <a:buNone/>
              <a:defRPr sz="591"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819"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body" idx="1"/>
          </p:nvPr>
        </p:nvSpPr>
        <p:spPr>
          <a:xfrm>
            <a:off x="342250" y="2884135"/>
            <a:ext cx="8458777" cy="3109396"/>
          </a:xfrm>
          <a:prstGeom prst="rect">
            <a:avLst/>
          </a:prstGeom>
          <a:noFill/>
          <a:ln>
            <a:noFill/>
          </a:ln>
        </p:spPr>
        <p:txBody>
          <a:bodyPr spcFirstLastPara="1" wrap="square" lIns="91425" tIns="45700" rIns="91425" bIns="45700" anchor="t" anchorCtr="0"/>
          <a:lstStyle>
            <a:lvl1pPr marL="457200" marR="0" lvl="0" indent="-228600" algn="l" rtl="0">
              <a:lnSpc>
                <a:spcPct val="120000"/>
              </a:lnSpc>
              <a:spcBef>
                <a:spcPts val="0"/>
              </a:spcBef>
              <a:spcAft>
                <a:spcPts val="0"/>
              </a:spcAft>
              <a:buSzPts val="1400"/>
              <a:buNone/>
              <a:defRPr sz="3200" b="0" i="0" u="none" strike="noStrike" cap="none">
                <a:solidFill>
                  <a:schemeClr val="lt1"/>
                </a:solidFill>
                <a:latin typeface="Arial"/>
                <a:ea typeface="Arial"/>
                <a:cs typeface="Arial"/>
                <a:sym typeface="Arial"/>
              </a:defRPr>
            </a:lvl1pPr>
            <a:lvl2pPr marL="914400" marR="0" lvl="1" indent="-431800" algn="l" rtl="0">
              <a:lnSpc>
                <a:spcPct val="120000"/>
              </a:lnSpc>
              <a:spcBef>
                <a:spcPts val="4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31800" algn="l" rtl="0">
              <a:lnSpc>
                <a:spcPct val="120000"/>
              </a:lnSpc>
              <a:spcBef>
                <a:spcPts val="4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3pPr>
            <a:lvl4pPr marL="1828800" marR="0" lvl="3" indent="-431800" algn="l" rtl="0">
              <a:lnSpc>
                <a:spcPct val="120000"/>
              </a:lnSpc>
              <a:spcBef>
                <a:spcPts val="4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4pPr>
            <a:lvl5pPr marL="2286000" marR="0" lvl="4" indent="-431800" algn="l" rtl="0">
              <a:lnSpc>
                <a:spcPct val="120000"/>
              </a:lnSpc>
              <a:spcBef>
                <a:spcPts val="4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5pPr>
            <a:lvl6pPr marL="2743200" marR="0" lvl="5" indent="-228600" algn="l" rtl="0">
              <a:spcBef>
                <a:spcPts val="40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4" name="Google Shape;14;p1"/>
          <p:cNvSpPr txBox="1">
            <a:spLocks noGrp="1"/>
          </p:cNvSpPr>
          <p:nvPr>
            <p:ph type="title"/>
          </p:nvPr>
        </p:nvSpPr>
        <p:spPr>
          <a:xfrm>
            <a:off x="342250" y="1395860"/>
            <a:ext cx="8458777" cy="1172522"/>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SzPts val="1400"/>
              <a:buNone/>
              <a:defRPr sz="7001"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432988939"/>
      </p:ext>
    </p:extLst>
  </p:cSld>
  <p:clrMap bg1="lt1" tx1="dk1" bg2="dk2" tx2="lt2" accent1="accent1" accent2="accent2" accent3="accent3" accent4="accent4" accent5="accent5" accent6="accent6" hlink="hlink" folHlink="folHlink"/>
  <p:sldLayoutIdLst>
    <p:sldLayoutId id="2147483673" r:id="rId1"/>
    <p:sldLayoutId id="2147483675" r:id="rId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3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6217">
          <p15:clr>
            <a:srgbClr val="F26B43"/>
          </p15:clr>
        </p15:guide>
        <p15:guide id="2" orient="horz" pos="3562">
          <p15:clr>
            <a:srgbClr val="F26B43"/>
          </p15:clr>
        </p15:guide>
        <p15:guide id="3" pos="5455">
          <p15:clr>
            <a:srgbClr val="F26B43"/>
          </p15:clr>
        </p15:guide>
        <p15:guide id="4" pos="5218">
          <p15:clr>
            <a:srgbClr val="F26B43"/>
          </p15:clr>
        </p15:guide>
        <p15:guide id="5" pos="4456">
          <p15:clr>
            <a:srgbClr val="F26B43"/>
          </p15:clr>
        </p15:guide>
        <p15:guide id="6" pos="4227">
          <p15:clr>
            <a:srgbClr val="F26B43"/>
          </p15:clr>
        </p15:guide>
        <p15:guide id="7" pos="3219">
          <p15:clr>
            <a:srgbClr val="F26B43"/>
          </p15:clr>
        </p15:guide>
        <p15:guide id="8" pos="3456">
          <p15:clr>
            <a:srgbClr val="F26B43"/>
          </p15:clr>
        </p15:guide>
        <p15:guide id="9" pos="2465">
          <p15:clr>
            <a:srgbClr val="F26B43"/>
          </p15:clr>
        </p15:guide>
        <p15:guide id="10" pos="2223">
          <p15:clr>
            <a:srgbClr val="F26B43"/>
          </p15:clr>
        </p15:guide>
        <p15:guide id="11" pos="1465">
          <p15:clr>
            <a:srgbClr val="F26B43"/>
          </p15:clr>
        </p15:guide>
        <p15:guide id="12" pos="1237">
          <p15:clr>
            <a:srgbClr val="F26B43"/>
          </p15:clr>
        </p15:guide>
        <p15:guide id="13" pos="474">
          <p15:clr>
            <a:srgbClr val="F26B43"/>
          </p15:clr>
        </p15:guide>
        <p15:guide id="14" pos="6447">
          <p15:clr>
            <a:srgbClr val="F26B43"/>
          </p15:clr>
        </p15:guide>
        <p15:guide id="15" pos="7209">
          <p15:clr>
            <a:srgbClr val="F26B43"/>
          </p15:clr>
        </p15:guide>
        <p15:guide id="16" pos="7447">
          <p15:clr>
            <a:srgbClr val="F26B43"/>
          </p15:clr>
        </p15:guide>
        <p15:guide id="17" pos="8201">
          <p15:clr>
            <a:srgbClr val="F26B43"/>
          </p15:clr>
        </p15:guide>
        <p15:guide id="18" pos="8438">
          <p15:clr>
            <a:srgbClr val="F26B43"/>
          </p15:clr>
        </p15:guide>
        <p15:guide id="19" pos="9200">
          <p15:clr>
            <a:srgbClr val="F26B43"/>
          </p15:clr>
        </p15:guide>
        <p15:guide id="20" pos="9437">
          <p15:clr>
            <a:srgbClr val="F26B43"/>
          </p15:clr>
        </p15:guide>
        <p15:guide id="21" pos="10200">
          <p15:clr>
            <a:srgbClr val="F26B43"/>
          </p15:clr>
        </p15:guide>
        <p15:guide id="22" pos="10437">
          <p15:clr>
            <a:srgbClr val="F26B43"/>
          </p15:clr>
        </p15:guide>
        <p15:guide id="23" pos="11191">
          <p15:clr>
            <a:srgbClr val="F26B43"/>
          </p15:clr>
        </p15:guide>
        <p15:guide id="24" pos="11428">
          <p15:clr>
            <a:srgbClr val="F26B43"/>
          </p15:clr>
        </p15:guide>
        <p15:guide id="25" pos="12189">
          <p15:clr>
            <a:srgbClr val="F26B43"/>
          </p15:clr>
        </p15:guide>
        <p15:guide id="26" orient="horz" pos="889">
          <p15:clr>
            <a:srgbClr val="F26B43"/>
          </p15:clr>
        </p15:guide>
        <p15:guide id="27" orient="horz" pos="466">
          <p15:clr>
            <a:srgbClr val="F26B43"/>
          </p15:clr>
        </p15:guide>
        <p15:guide id="28" orient="horz" pos="6649">
          <p15:clr>
            <a:srgbClr val="F26B43"/>
          </p15:clr>
        </p15:guide>
        <p15:guide id="29" orient="horz" pos="6810">
          <p15:clr>
            <a:srgbClr val="F26B43"/>
          </p15:clr>
        </p15:guide>
        <p15:guide id="30" orient="horz" pos="6937">
          <p15:clr>
            <a:srgbClr val="F26B43"/>
          </p15:clr>
        </p15:guide>
        <p15:guide id="31" pos="6328">
          <p15:clr>
            <a:srgbClr val="F26B43"/>
          </p15:clr>
        </p15:guide>
        <p15:guide id="32" orient="horz" pos="4447">
          <p15:clr>
            <a:srgbClr val="F26B43"/>
          </p15:clr>
        </p15:guide>
        <p15:guide id="33" orient="horz" pos="5336">
          <p15:clr>
            <a:srgbClr val="F26B43"/>
          </p15:clr>
        </p15:guide>
        <p15:guide id="34" orient="horz" pos="6226">
          <p15:clr>
            <a:srgbClr val="F26B43"/>
          </p15:clr>
        </p15:guide>
        <p15:guide id="35" orient="horz" pos="2668">
          <p15:clr>
            <a:srgbClr val="F26B43"/>
          </p15:clr>
        </p15:guide>
        <p15:guide id="36" orient="horz" pos="1779">
          <p15:clr>
            <a:srgbClr val="F26B43"/>
          </p15:clr>
        </p15:guide>
        <p15:guide id="37" orient="horz" pos="1450">
          <p15:clr>
            <a:srgbClr val="F26B43"/>
          </p15:clr>
        </p15:guide>
        <p15:guide id="38" orient="horz" pos="2986">
          <p15:clr>
            <a:srgbClr val="F26B43"/>
          </p15:clr>
        </p15:guide>
        <p15:guide id="39" orient="horz" pos="11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E80FF53-8BD8-46C0-BA35-C214FA4BEFC6}" type="datetime1">
              <a:rPr lang="nl-NL" smtClean="0"/>
              <a:t>13-11-2024</a:t>
            </a:fld>
            <a:endParaRPr lang="nl-NL"/>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4211DC-850E-4A1D-9CA3-716D9BCDD205}" type="slidenum">
              <a:rPr lang="nl-NL" smtClean="0"/>
              <a:t>‹nr.›</a:t>
            </a:fld>
            <a:endParaRPr lang="nl-NL"/>
          </a:p>
        </p:txBody>
      </p:sp>
    </p:spTree>
    <p:extLst>
      <p:ext uri="{BB962C8B-B14F-4D97-AF65-F5344CB8AC3E}">
        <p14:creationId xmlns:p14="http://schemas.microsoft.com/office/powerpoint/2010/main" val="82712193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sldNum="0" hdr="0" ftr="0" dt="0"/>
  <p:txStyles>
    <p:titleStyle>
      <a:lvl1pPr algn="l" defTabSz="415869" rtl="0" eaLnBrk="1" latinLnBrk="0" hangingPunct="1">
        <a:lnSpc>
          <a:spcPct val="90000"/>
        </a:lnSpc>
        <a:spcBef>
          <a:spcPct val="0"/>
        </a:spcBef>
        <a:buNone/>
        <a:defRPr sz="2001" kern="1200">
          <a:solidFill>
            <a:schemeClr val="tx1"/>
          </a:solidFill>
          <a:latin typeface="+mj-lt"/>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nl-NL"/>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11/13/2024</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61458213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44.jpe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notesSlide" Target="../notesSlides/notesSlide19.xml"/><Relationship Id="rId16"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1.png"/><Relationship Id="rId7" Type="http://schemas.openxmlformats.org/officeDocument/2006/relationships/image" Target="../media/image60.sv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sv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2.jpeg"/><Relationship Id="rId7" Type="http://schemas.openxmlformats.org/officeDocument/2006/relationships/image" Target="../media/image58.sv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57.pn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0.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png"/><Relationship Id="rId7" Type="http://schemas.openxmlformats.org/officeDocument/2006/relationships/image" Target="../media/image67.sv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66.svg"/><Relationship Id="rId4" Type="http://schemas.openxmlformats.org/officeDocument/2006/relationships/image" Target="../media/image40.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0.png"/><Relationship Id="rId7" Type="http://schemas.openxmlformats.org/officeDocument/2006/relationships/image" Target="../media/image60.sv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svg"/></Relationships>
</file>

<file path=ppt/slides/_rels/slide4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9.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0.svg"/><Relationship Id="rId9"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0.png"/><Relationship Id="rId7" Type="http://schemas.openxmlformats.org/officeDocument/2006/relationships/image" Target="../media/image60.sv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sv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8.svg"/><Relationship Id="rId3" Type="http://schemas.openxmlformats.org/officeDocument/2006/relationships/image" Target="../media/image72.jpeg"/><Relationship Id="rId7" Type="http://schemas.openxmlformats.org/officeDocument/2006/relationships/image" Target="../media/image50.svg"/><Relationship Id="rId12"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49.png"/><Relationship Id="rId11" Type="http://schemas.openxmlformats.org/officeDocument/2006/relationships/image" Target="../media/image56.svg"/><Relationship Id="rId5" Type="http://schemas.openxmlformats.org/officeDocument/2006/relationships/image" Target="../media/image48.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60.svg"/><Relationship Id="rId12"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svg"/></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60.svg"/><Relationship Id="rId12"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svg"/></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0.png"/><Relationship Id="rId7" Type="http://schemas.openxmlformats.org/officeDocument/2006/relationships/image" Target="../media/image60.svg"/><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svg"/></Relationships>
</file>

<file path=ppt/slides/_rels/slide4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6.png"/><Relationship Id="rId7" Type="http://schemas.openxmlformats.org/officeDocument/2006/relationships/image" Target="../media/image60.sv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svg"/></Relationships>
</file>

<file path=ppt/slides/_rels/slide4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6.png"/><Relationship Id="rId7" Type="http://schemas.openxmlformats.org/officeDocument/2006/relationships/image" Target="../media/image60.svg"/><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sv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60.svg"/><Relationship Id="rId12"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43.svg"/><Relationship Id="rId5" Type="http://schemas.openxmlformats.org/officeDocument/2006/relationships/image" Target="../media/image58.svg"/><Relationship Id="rId10" Type="http://schemas.openxmlformats.org/officeDocument/2006/relationships/image" Target="../media/image42.png"/><Relationship Id="rId4" Type="http://schemas.openxmlformats.org/officeDocument/2006/relationships/image" Target="../media/image57.png"/><Relationship Id="rId9" Type="http://schemas.openxmlformats.org/officeDocument/2006/relationships/image" Target="../media/image41.svg"/></Relationships>
</file>

<file path=ppt/slides/_rels/slide5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57.png"/><Relationship Id="rId7" Type="http://schemas.openxmlformats.org/officeDocument/2006/relationships/image" Target="../media/image40.png"/><Relationship Id="rId12"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60.svg"/><Relationship Id="rId11" Type="http://schemas.openxmlformats.org/officeDocument/2006/relationships/hyperlink" Target="mailto:info@monumenten.nl" TargetMode="External"/><Relationship Id="rId5" Type="http://schemas.openxmlformats.org/officeDocument/2006/relationships/image" Target="../media/image59.png"/><Relationship Id="rId10" Type="http://schemas.openxmlformats.org/officeDocument/2006/relationships/image" Target="../media/image43.svg"/><Relationship Id="rId4" Type="http://schemas.openxmlformats.org/officeDocument/2006/relationships/image" Target="../media/image58.svg"/><Relationship Id="rId9"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lokaleregelgeving.overheid.nl/CVDR153298/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39.xml"/><Relationship Id="rId5" Type="http://schemas.openxmlformats.org/officeDocument/2006/relationships/image" Target="../media/image122.jpeg"/><Relationship Id="rId4" Type="http://schemas.openxmlformats.org/officeDocument/2006/relationships/image" Target="../media/image121.jpeg"/></Relationships>
</file>

<file path=ppt/slides/_rels/slide8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mailto:erfgoed@zwolle.n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2"/>
          <p:cNvSpPr>
            <a:spLocks noGrp="1"/>
          </p:cNvSpPr>
          <p:nvPr>
            <p:ph type="sldNum" sz="quarter" idx="11"/>
          </p:nvPr>
        </p:nvSpPr>
        <p:spPr/>
        <p:txBody>
          <a:bodyPr/>
          <a:lstStyle/>
          <a:p>
            <a:fld id="{93C9DF56-632F-4BC0-A033-D84BE294D63F}" type="slidenum">
              <a:rPr lang="nl-NL"/>
              <a:pPr/>
              <a:t>1</a:t>
            </a:fld>
            <a:endParaRPr lang="nl-NL"/>
          </a:p>
        </p:txBody>
      </p:sp>
      <p:sp>
        <p:nvSpPr>
          <p:cNvPr id="9" name="Tijdelijke aanduiding voor voettekst 3"/>
          <p:cNvSpPr>
            <a:spLocks noGrp="1"/>
          </p:cNvSpPr>
          <p:nvPr>
            <p:ph type="ftr" sz="quarter" idx="12"/>
          </p:nvPr>
        </p:nvSpPr>
        <p:spPr/>
        <p:txBody>
          <a:bodyPr/>
          <a:lstStyle/>
          <a:p>
            <a:r>
              <a:rPr lang="nl-NL"/>
              <a:t>Basistraining</a:t>
            </a:r>
          </a:p>
        </p:txBody>
      </p:sp>
      <p:sp>
        <p:nvSpPr>
          <p:cNvPr id="14338" name="Rectangle 2"/>
          <p:cNvSpPr>
            <a:spLocks noChangeArrowheads="1"/>
          </p:cNvSpPr>
          <p:nvPr/>
        </p:nvSpPr>
        <p:spPr bwMode="auto">
          <a:xfrm>
            <a:off x="0" y="252413"/>
            <a:ext cx="7315200" cy="6858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14339" name="Picture 3" descr="U:\Anja Cronenberg\h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7275"/>
            <a:ext cx="1298575" cy="2225675"/>
          </a:xfrm>
          <a:prstGeom prst="rect">
            <a:avLst/>
          </a:prstGeom>
          <a:noFill/>
          <a:extLst>
            <a:ext uri="{909E8E84-426E-40DD-AFC4-6F175D3DCCD1}">
              <a14:hiddenFill xmlns:a14="http://schemas.microsoft.com/office/drawing/2010/main">
                <a:solidFill>
                  <a:srgbClr val="FFFFFF"/>
                </a:solidFill>
              </a14:hiddenFill>
            </a:ext>
          </a:extLst>
        </p:spPr>
      </p:pic>
      <p:sp>
        <p:nvSpPr>
          <p:cNvPr id="14341" name="Rectangle 5"/>
          <p:cNvSpPr>
            <a:spLocks noChangeArrowheads="1"/>
          </p:cNvSpPr>
          <p:nvPr/>
        </p:nvSpPr>
        <p:spPr bwMode="auto">
          <a:xfrm>
            <a:off x="6904038" y="0"/>
            <a:ext cx="2243137"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14342" name="Picture 6" descr="U:\Anja Cronenberg\beeldmerk_tran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2317750"/>
            <a:ext cx="2243137" cy="2233613"/>
          </a:xfrm>
          <a:prstGeom prst="rect">
            <a:avLst/>
          </a:prstGeom>
          <a:noFill/>
          <a:extLst>
            <a:ext uri="{909E8E84-426E-40DD-AFC4-6F175D3DCCD1}">
              <a14:hiddenFill xmlns:a14="http://schemas.microsoft.com/office/drawing/2010/main">
                <a:solidFill>
                  <a:srgbClr val="FFFFFF"/>
                </a:solidFill>
              </a14:hiddenFill>
            </a:ext>
          </a:extLst>
        </p:spPr>
      </p:pic>
      <p:sp>
        <p:nvSpPr>
          <p:cNvPr id="14343" name="Text Box 7"/>
          <p:cNvSpPr txBox="1">
            <a:spLocks noChangeArrowheads="1"/>
          </p:cNvSpPr>
          <p:nvPr/>
        </p:nvSpPr>
        <p:spPr bwMode="auto">
          <a:xfrm>
            <a:off x="1403649" y="2839947"/>
            <a:ext cx="550039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spcBef>
                <a:spcPct val="50000"/>
              </a:spcBef>
            </a:pPr>
            <a:r>
              <a:rPr lang="nl-NL" sz="3600" b="1" dirty="0">
                <a:solidFill>
                  <a:schemeClr val="accent1">
                    <a:lumMod val="50000"/>
                  </a:schemeClr>
                </a:solidFill>
              </a:rPr>
              <a:t>Verduurzamen monumenten</a:t>
            </a:r>
          </a:p>
          <a:p>
            <a:pPr>
              <a:spcBef>
                <a:spcPct val="50000"/>
              </a:spcBef>
            </a:pPr>
            <a:endParaRPr lang="nl-NL" sz="2000" b="1" dirty="0">
              <a:solidFill>
                <a:schemeClr val="accent1">
                  <a:lumMod val="50000"/>
                </a:schemeClr>
              </a:solidFill>
            </a:endParaRPr>
          </a:p>
          <a:p>
            <a:pPr>
              <a:spcBef>
                <a:spcPct val="50000"/>
              </a:spcBef>
            </a:pPr>
            <a:r>
              <a:rPr lang="nl-NL" sz="2000" b="1" i="1" dirty="0">
                <a:solidFill>
                  <a:schemeClr val="accent1">
                    <a:lumMod val="50000"/>
                  </a:schemeClr>
                </a:solidFill>
              </a:rPr>
              <a:t>Informatieavond voor monumenten eigenaren over de mogelijkheden tot verduurzamen van monumenten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135DA3B-0442-0DF0-9926-968832570B9E}"/>
              </a:ext>
            </a:extLst>
          </p:cNvPr>
          <p:cNvPicPr>
            <a:picLocks noChangeAspect="1"/>
          </p:cNvPicPr>
          <p:nvPr/>
        </p:nvPicPr>
        <p:blipFill>
          <a:blip r:embed="rId2"/>
          <a:stretch>
            <a:fillRect/>
          </a:stretch>
        </p:blipFill>
        <p:spPr>
          <a:xfrm>
            <a:off x="0" y="858199"/>
            <a:ext cx="9144000" cy="5141601"/>
          </a:xfrm>
          <a:prstGeom prst="rect">
            <a:avLst/>
          </a:prstGeom>
        </p:spPr>
      </p:pic>
    </p:spTree>
    <p:extLst>
      <p:ext uri="{BB962C8B-B14F-4D97-AF65-F5344CB8AC3E}">
        <p14:creationId xmlns:p14="http://schemas.microsoft.com/office/powerpoint/2010/main" val="3433657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AFD8275-2A79-2329-7D26-D1FCB78C15DA}"/>
              </a:ext>
            </a:extLst>
          </p:cNvPr>
          <p:cNvPicPr>
            <a:picLocks noChangeAspect="1"/>
          </p:cNvPicPr>
          <p:nvPr/>
        </p:nvPicPr>
        <p:blipFill>
          <a:blip r:embed="rId2"/>
          <a:stretch>
            <a:fillRect/>
          </a:stretch>
        </p:blipFill>
        <p:spPr>
          <a:xfrm>
            <a:off x="0" y="846807"/>
            <a:ext cx="9144000" cy="5164385"/>
          </a:xfrm>
          <a:prstGeom prst="rect">
            <a:avLst/>
          </a:prstGeom>
        </p:spPr>
      </p:pic>
    </p:spTree>
    <p:extLst>
      <p:ext uri="{BB962C8B-B14F-4D97-AF65-F5344CB8AC3E}">
        <p14:creationId xmlns:p14="http://schemas.microsoft.com/office/powerpoint/2010/main" val="350898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52EB9AF-B886-4234-0DED-FB17FBFD50FF}"/>
              </a:ext>
            </a:extLst>
          </p:cNvPr>
          <p:cNvPicPr>
            <a:picLocks noChangeAspect="1"/>
          </p:cNvPicPr>
          <p:nvPr/>
        </p:nvPicPr>
        <p:blipFill>
          <a:blip r:embed="rId2"/>
          <a:stretch>
            <a:fillRect/>
          </a:stretch>
        </p:blipFill>
        <p:spPr>
          <a:xfrm>
            <a:off x="0" y="898680"/>
            <a:ext cx="9144000" cy="5060639"/>
          </a:xfrm>
          <a:prstGeom prst="rect">
            <a:avLst/>
          </a:prstGeom>
        </p:spPr>
      </p:pic>
    </p:spTree>
    <p:extLst>
      <p:ext uri="{BB962C8B-B14F-4D97-AF65-F5344CB8AC3E}">
        <p14:creationId xmlns:p14="http://schemas.microsoft.com/office/powerpoint/2010/main" val="2707449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C2BF70E-351D-E167-D0E1-B2F5F8D3C64A}"/>
              </a:ext>
            </a:extLst>
          </p:cNvPr>
          <p:cNvPicPr>
            <a:picLocks noChangeAspect="1"/>
          </p:cNvPicPr>
          <p:nvPr/>
        </p:nvPicPr>
        <p:blipFill>
          <a:blip r:embed="rId2"/>
          <a:stretch>
            <a:fillRect/>
          </a:stretch>
        </p:blipFill>
        <p:spPr>
          <a:xfrm>
            <a:off x="0" y="880547"/>
            <a:ext cx="9144000" cy="5096905"/>
          </a:xfrm>
          <a:prstGeom prst="rect">
            <a:avLst/>
          </a:prstGeom>
        </p:spPr>
      </p:pic>
    </p:spTree>
    <p:extLst>
      <p:ext uri="{BB962C8B-B14F-4D97-AF65-F5344CB8AC3E}">
        <p14:creationId xmlns:p14="http://schemas.microsoft.com/office/powerpoint/2010/main" val="257770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7D595B4-6A14-F42E-B845-530E98F73148}"/>
              </a:ext>
            </a:extLst>
          </p:cNvPr>
          <p:cNvPicPr>
            <a:picLocks noChangeAspect="1"/>
          </p:cNvPicPr>
          <p:nvPr/>
        </p:nvPicPr>
        <p:blipFill>
          <a:blip r:embed="rId2"/>
          <a:stretch>
            <a:fillRect/>
          </a:stretch>
        </p:blipFill>
        <p:spPr>
          <a:xfrm>
            <a:off x="0" y="888155"/>
            <a:ext cx="9144000" cy="5081690"/>
          </a:xfrm>
          <a:prstGeom prst="rect">
            <a:avLst/>
          </a:prstGeom>
        </p:spPr>
      </p:pic>
    </p:spTree>
    <p:extLst>
      <p:ext uri="{BB962C8B-B14F-4D97-AF65-F5344CB8AC3E}">
        <p14:creationId xmlns:p14="http://schemas.microsoft.com/office/powerpoint/2010/main" val="4280751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B1D1C95-5DA4-F13B-E137-90B1CE7B1965}"/>
              </a:ext>
            </a:extLst>
          </p:cNvPr>
          <p:cNvPicPr>
            <a:picLocks noChangeAspect="1"/>
          </p:cNvPicPr>
          <p:nvPr/>
        </p:nvPicPr>
        <p:blipFill>
          <a:blip r:embed="rId2"/>
          <a:stretch>
            <a:fillRect/>
          </a:stretch>
        </p:blipFill>
        <p:spPr>
          <a:xfrm>
            <a:off x="0" y="863198"/>
            <a:ext cx="9144000" cy="5131603"/>
          </a:xfrm>
          <a:prstGeom prst="rect">
            <a:avLst/>
          </a:prstGeom>
        </p:spPr>
      </p:pic>
    </p:spTree>
    <p:extLst>
      <p:ext uri="{BB962C8B-B14F-4D97-AF65-F5344CB8AC3E}">
        <p14:creationId xmlns:p14="http://schemas.microsoft.com/office/powerpoint/2010/main" val="2138197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EF667C3-FC52-1736-F780-EEFB8A596F21}"/>
              </a:ext>
            </a:extLst>
          </p:cNvPr>
          <p:cNvPicPr>
            <a:picLocks noChangeAspect="1"/>
          </p:cNvPicPr>
          <p:nvPr/>
        </p:nvPicPr>
        <p:blipFill>
          <a:blip r:embed="rId2"/>
          <a:stretch>
            <a:fillRect/>
          </a:stretch>
        </p:blipFill>
        <p:spPr>
          <a:xfrm>
            <a:off x="0" y="856062"/>
            <a:ext cx="9144000" cy="5145875"/>
          </a:xfrm>
          <a:prstGeom prst="rect">
            <a:avLst/>
          </a:prstGeom>
        </p:spPr>
      </p:pic>
    </p:spTree>
    <p:extLst>
      <p:ext uri="{BB962C8B-B14F-4D97-AF65-F5344CB8AC3E}">
        <p14:creationId xmlns:p14="http://schemas.microsoft.com/office/powerpoint/2010/main" val="3220077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22D3570-F7B9-9663-4B20-9112402166A6}"/>
              </a:ext>
            </a:extLst>
          </p:cNvPr>
          <p:cNvPicPr>
            <a:picLocks noChangeAspect="1"/>
          </p:cNvPicPr>
          <p:nvPr/>
        </p:nvPicPr>
        <p:blipFill>
          <a:blip r:embed="rId2"/>
          <a:stretch>
            <a:fillRect/>
          </a:stretch>
        </p:blipFill>
        <p:spPr>
          <a:xfrm>
            <a:off x="0" y="842511"/>
            <a:ext cx="9144000" cy="5172978"/>
          </a:xfrm>
          <a:prstGeom prst="rect">
            <a:avLst/>
          </a:prstGeom>
        </p:spPr>
      </p:pic>
    </p:spTree>
    <p:extLst>
      <p:ext uri="{BB962C8B-B14F-4D97-AF65-F5344CB8AC3E}">
        <p14:creationId xmlns:p14="http://schemas.microsoft.com/office/powerpoint/2010/main" val="1735131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85F970B-A56B-427C-2B86-DC3257655F8E}"/>
              </a:ext>
            </a:extLst>
          </p:cNvPr>
          <p:cNvPicPr>
            <a:picLocks noChangeAspect="1"/>
          </p:cNvPicPr>
          <p:nvPr/>
        </p:nvPicPr>
        <p:blipFill>
          <a:blip r:embed="rId2"/>
          <a:stretch>
            <a:fillRect/>
          </a:stretch>
        </p:blipFill>
        <p:spPr>
          <a:xfrm>
            <a:off x="0" y="859862"/>
            <a:ext cx="9144000" cy="5138275"/>
          </a:xfrm>
          <a:prstGeom prst="rect">
            <a:avLst/>
          </a:prstGeom>
        </p:spPr>
      </p:pic>
    </p:spTree>
    <p:extLst>
      <p:ext uri="{BB962C8B-B14F-4D97-AF65-F5344CB8AC3E}">
        <p14:creationId xmlns:p14="http://schemas.microsoft.com/office/powerpoint/2010/main" val="2687234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3"/>
          <p:cNvPicPr preferRelativeResize="0">
            <a:picLocks noGrp="1"/>
          </p:cNvPicPr>
          <p:nvPr>
            <p:ph type="pic" idx="2"/>
          </p:nvPr>
        </p:nvPicPr>
        <p:blipFill rotWithShape="1">
          <a:blip r:embed="rId3"/>
          <a:srcRect t="13349" b="10017"/>
          <a:stretch/>
        </p:blipFill>
        <p:spPr>
          <a:xfrm>
            <a:off x="0" y="866409"/>
            <a:ext cx="9144001" cy="3941591"/>
          </a:xfrm>
          <a:prstGeom prst="rect">
            <a:avLst/>
          </a:prstGeom>
          <a:solidFill>
            <a:srgbClr val="F5F5F5"/>
          </a:solidFill>
          <a:ln>
            <a:noFill/>
          </a:ln>
        </p:spPr>
      </p:pic>
      <p:pic>
        <p:nvPicPr>
          <p:cNvPr id="4" name="Afbeelding 3" descr="Afbeelding met schermopname, water, ontwerp&#10;&#10;Automatisch gegenereerde beschrijving">
            <a:extLst>
              <a:ext uri="{FF2B5EF4-FFF2-40B4-BE49-F238E27FC236}">
                <a16:creationId xmlns:a16="http://schemas.microsoft.com/office/drawing/2014/main" id="{EC8DE4E6-F3D0-F230-313B-4D01A2FAF789}"/>
              </a:ext>
            </a:extLst>
          </p:cNvPr>
          <p:cNvPicPr>
            <a:picLocks noChangeAspect="1"/>
          </p:cNvPicPr>
          <p:nvPr/>
        </p:nvPicPr>
        <p:blipFill rotWithShape="1">
          <a:blip r:embed="rId4">
            <a:extLst>
              <a:ext uri="{28A0092B-C50C-407E-A947-70E740481C1C}">
                <a14:useLocalDpi xmlns:a14="http://schemas.microsoft.com/office/drawing/2010/main" val="0"/>
              </a:ext>
            </a:extLst>
          </a:blip>
          <a:srcRect l="5695" r="37086" b="13333"/>
          <a:stretch/>
        </p:blipFill>
        <p:spPr bwMode="auto">
          <a:xfrm>
            <a:off x="704288" y="3921966"/>
            <a:ext cx="5345893" cy="1769160"/>
          </a:xfrm>
          <a:prstGeom prst="rect">
            <a:avLst/>
          </a:prstGeom>
          <a:noFill/>
          <a:ln>
            <a:noFill/>
          </a:ln>
          <a:extLst>
            <a:ext uri="{53640926-AAD7-44D8-BBD7-CCE9431645EC}">
              <a14:shadowObscured xmlns:a14="http://schemas.microsoft.com/office/drawing/2010/main"/>
            </a:ext>
          </a:extLst>
        </p:spPr>
      </p:pic>
      <p:sp>
        <p:nvSpPr>
          <p:cNvPr id="3" name="Google Shape;109;p21">
            <a:extLst>
              <a:ext uri="{FF2B5EF4-FFF2-40B4-BE49-F238E27FC236}">
                <a16:creationId xmlns:a16="http://schemas.microsoft.com/office/drawing/2014/main" id="{7AC2024A-1B5A-2EB1-D7E0-8528F92D3E6C}"/>
              </a:ext>
            </a:extLst>
          </p:cNvPr>
          <p:cNvSpPr txBox="1">
            <a:spLocks/>
          </p:cNvSpPr>
          <p:nvPr/>
        </p:nvSpPr>
        <p:spPr>
          <a:xfrm>
            <a:off x="787956" y="3921966"/>
            <a:ext cx="5221983" cy="1714118"/>
          </a:xfrm>
          <a:prstGeom prst="rect">
            <a:avLst/>
          </a:prstGeom>
          <a:noFill/>
          <a:ln>
            <a:noFill/>
          </a:ln>
        </p:spPr>
        <p:txBody>
          <a:bodyPr spcFirstLastPara="1" wrap="square" lIns="163727" tIns="163727" rIns="163727" bIns="16372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15869" eaLnBrk="1" fontAlgn="auto" hangingPunct="1"/>
            <a:r>
              <a:rPr lang="nl-NL" sz="2410" b="1" kern="0" dirty="0">
                <a:solidFill>
                  <a:srgbClr val="FFFFFF"/>
                </a:solidFill>
                <a:ea typeface="Calibri" panose="020F0502020204030204" pitchFamily="34" charset="0"/>
              </a:rPr>
              <a:t>Verduurzaming van monumenten</a:t>
            </a:r>
          </a:p>
          <a:p>
            <a:pPr defTabSz="415869" eaLnBrk="1" fontAlgn="auto" hangingPunct="1"/>
            <a:endParaRPr lang="nl-NL" sz="2410" b="1" kern="0" dirty="0">
              <a:solidFill>
                <a:srgbClr val="FFFFFF"/>
              </a:solidFill>
              <a:ea typeface="Calibri" panose="020F0502020204030204" pitchFamily="34" charset="0"/>
            </a:endParaRPr>
          </a:p>
          <a:p>
            <a:pPr defTabSz="415869" eaLnBrk="1" fontAlgn="auto" hangingPunct="1"/>
            <a:r>
              <a:rPr lang="nl-NL" sz="2410" kern="0" dirty="0">
                <a:solidFill>
                  <a:srgbClr val="FFFFFF"/>
                </a:solidFill>
                <a:ea typeface="Calibri" panose="020F0502020204030204" pitchFamily="34" charset="0"/>
              </a:rPr>
              <a:t>Martijn Haitink</a:t>
            </a:r>
          </a:p>
        </p:txBody>
      </p:sp>
      <p:pic>
        <p:nvPicPr>
          <p:cNvPr id="5" name="Afbeelding 4">
            <a:extLst>
              <a:ext uri="{FF2B5EF4-FFF2-40B4-BE49-F238E27FC236}">
                <a16:creationId xmlns:a16="http://schemas.microsoft.com/office/drawing/2014/main" id="{79CB9EC9-2902-EC80-6140-ABA81E8765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5808" y="4915319"/>
            <a:ext cx="2048497" cy="376572"/>
          </a:xfrm>
          <a:prstGeom prst="rect">
            <a:avLst/>
          </a:prstGeom>
        </p:spPr>
      </p:pic>
      <p:sp>
        <p:nvSpPr>
          <p:cNvPr id="2" name="Rechthoek 1">
            <a:extLst>
              <a:ext uri="{FF2B5EF4-FFF2-40B4-BE49-F238E27FC236}">
                <a16:creationId xmlns:a16="http://schemas.microsoft.com/office/drawing/2014/main" id="{5600EEBA-408C-5FCB-CD80-3980341FFF38}"/>
              </a:ext>
            </a:extLst>
          </p:cNvPr>
          <p:cNvSpPr/>
          <p:nvPr/>
        </p:nvSpPr>
        <p:spPr>
          <a:xfrm>
            <a:off x="6156176" y="158943"/>
            <a:ext cx="2808312" cy="6777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fld id="{8253466A-8FE4-4BFF-A949-BB451101E2D2}" type="slidenum">
              <a:rPr lang="nl-NL"/>
              <a:pPr/>
              <a:t>2</a:t>
            </a:fld>
            <a:endParaRPr lang="nl-NL"/>
          </a:p>
        </p:txBody>
      </p:sp>
      <p:sp>
        <p:nvSpPr>
          <p:cNvPr id="7" name="Tijdelijke aanduiding voor voettekst 5"/>
          <p:cNvSpPr>
            <a:spLocks noGrp="1"/>
          </p:cNvSpPr>
          <p:nvPr>
            <p:ph type="ftr" sz="quarter" idx="12"/>
          </p:nvPr>
        </p:nvSpPr>
        <p:spPr>
          <a:xfrm>
            <a:off x="1054100" y="252413"/>
            <a:ext cx="6870700" cy="457200"/>
          </a:xfrm>
        </p:spPr>
        <p:txBody>
          <a:bodyPr/>
          <a:lstStyle/>
          <a:p>
            <a:r>
              <a:rPr lang="nl-NL" sz="2400" dirty="0"/>
              <a:t>Welkom</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269999"/>
            <a:ext cx="6870700" cy="1654945"/>
          </a:xfrm>
        </p:spPr>
        <p:txBody>
          <a:bodyPr/>
          <a:lstStyle/>
          <a:p>
            <a:r>
              <a:rPr lang="nl-NL" dirty="0"/>
              <a:t>Welkom door wethouder Anja Roelfs</a:t>
            </a:r>
            <a:br>
              <a:rPr lang="nl-NL" dirty="0"/>
            </a:br>
            <a:r>
              <a:rPr lang="nl-NL" dirty="0"/>
              <a:t>	</a:t>
            </a:r>
            <a:br>
              <a:rPr lang="nl-NL" dirty="0"/>
            </a:br>
            <a:endParaRPr lang="nl-NL" dirty="0"/>
          </a:p>
        </p:txBody>
      </p:sp>
      <p:pic>
        <p:nvPicPr>
          <p:cNvPr id="1028" name="Picture 4" descr="Anja Roelfs">
            <a:extLst>
              <a:ext uri="{FF2B5EF4-FFF2-40B4-BE49-F238E27FC236}">
                <a16:creationId xmlns:a16="http://schemas.microsoft.com/office/drawing/2014/main" id="{19E6D3CB-2D89-84AA-9C0C-1C20CF7186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5685" y="1916832"/>
            <a:ext cx="4581128"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6AA3D7E5-7E57-F58B-9198-EF4D9EF8924B}"/>
              </a:ext>
            </a:extLst>
          </p:cNvPr>
          <p:cNvSpPr txBox="1"/>
          <p:nvPr/>
        </p:nvSpPr>
        <p:spPr>
          <a:xfrm>
            <a:off x="163334" y="2276872"/>
            <a:ext cx="5616624" cy="3046988"/>
          </a:xfrm>
          <a:prstGeom prst="rect">
            <a:avLst/>
          </a:prstGeom>
          <a:noFill/>
        </p:spPr>
        <p:txBody>
          <a:bodyPr wrap="square">
            <a:spAutoFit/>
          </a:bodyPr>
          <a:lstStyle/>
          <a:p>
            <a:pPr algn="l"/>
            <a:r>
              <a:rPr lang="nl-NL" sz="1600" b="1" i="0" dirty="0">
                <a:solidFill>
                  <a:srgbClr val="476DB7"/>
                </a:solidFill>
                <a:effectLst/>
                <a:latin typeface="+mn-lt"/>
              </a:rPr>
              <a:t>Anja Roelfs is portefeuillehouder </a:t>
            </a:r>
          </a:p>
          <a:p>
            <a:pPr algn="l"/>
            <a:r>
              <a:rPr lang="nl-NL" sz="1600" b="1" i="0" dirty="0">
                <a:solidFill>
                  <a:srgbClr val="476DB7"/>
                </a:solidFill>
                <a:effectLst/>
                <a:latin typeface="+mn-lt"/>
              </a:rPr>
              <a:t>voor de volgende beleidsterreinen:</a:t>
            </a:r>
          </a:p>
          <a:p>
            <a:pPr algn="l"/>
            <a:endParaRPr lang="nl-NL" sz="1600" b="1" i="0" dirty="0">
              <a:solidFill>
                <a:srgbClr val="476DB7"/>
              </a:solidFill>
              <a:effectLst/>
              <a:latin typeface="+mn-lt"/>
            </a:endParaRPr>
          </a:p>
          <a:p>
            <a:pPr algn="l">
              <a:buFont typeface="Arial" panose="020B0604020202020204" pitchFamily="34" charset="0"/>
              <a:buChar char="•"/>
            </a:pPr>
            <a:r>
              <a:rPr lang="nl-NL" sz="1600" b="0" i="0" dirty="0">
                <a:solidFill>
                  <a:srgbClr val="000000"/>
                </a:solidFill>
                <a:effectLst/>
                <a:latin typeface="+mn-lt"/>
              </a:rPr>
              <a:t>Cultuur (inclusief lokale media)</a:t>
            </a:r>
          </a:p>
          <a:p>
            <a:pPr algn="l">
              <a:buFont typeface="Arial" panose="020B0604020202020204" pitchFamily="34" charset="0"/>
              <a:buChar char="•"/>
            </a:pPr>
            <a:r>
              <a:rPr lang="nl-NL" sz="1600" b="1" i="1" dirty="0">
                <a:solidFill>
                  <a:srgbClr val="FF0000"/>
                </a:solidFill>
                <a:effectLst/>
                <a:latin typeface="+mn-lt"/>
              </a:rPr>
              <a:t>Cultuurhistorie en erfgoed</a:t>
            </a:r>
          </a:p>
          <a:p>
            <a:pPr algn="l">
              <a:buFont typeface="Arial" panose="020B0604020202020204" pitchFamily="34" charset="0"/>
              <a:buChar char="•"/>
            </a:pPr>
            <a:r>
              <a:rPr lang="nl-NL" sz="1600" b="0" i="0" dirty="0">
                <a:solidFill>
                  <a:srgbClr val="000000"/>
                </a:solidFill>
                <a:effectLst/>
                <a:latin typeface="+mn-lt"/>
              </a:rPr>
              <a:t>Creatieve industrie</a:t>
            </a:r>
          </a:p>
          <a:p>
            <a:pPr algn="l">
              <a:buFont typeface="Arial" panose="020B0604020202020204" pitchFamily="34" charset="0"/>
              <a:buChar char="•"/>
            </a:pPr>
            <a:r>
              <a:rPr lang="nl-NL" sz="1600" b="0" i="0" dirty="0">
                <a:solidFill>
                  <a:srgbClr val="000000"/>
                </a:solidFill>
                <a:effectLst/>
                <a:latin typeface="+mn-lt"/>
              </a:rPr>
              <a:t>Inwonerbetrokkenheid </a:t>
            </a:r>
          </a:p>
          <a:p>
            <a:pPr algn="l">
              <a:buFont typeface="Arial" panose="020B0604020202020204" pitchFamily="34" charset="0"/>
              <a:buChar char="•"/>
            </a:pPr>
            <a:r>
              <a:rPr lang="nl-NL" sz="1600" b="0" i="0" dirty="0">
                <a:solidFill>
                  <a:srgbClr val="000000"/>
                </a:solidFill>
                <a:effectLst/>
                <a:latin typeface="+mn-lt"/>
              </a:rPr>
              <a:t>Natuur en groenbeleid</a:t>
            </a:r>
          </a:p>
          <a:p>
            <a:pPr algn="l">
              <a:buFont typeface="Arial" panose="020B0604020202020204" pitchFamily="34" charset="0"/>
              <a:buChar char="•"/>
            </a:pPr>
            <a:r>
              <a:rPr lang="nl-NL" sz="1600" b="0" i="0" dirty="0">
                <a:solidFill>
                  <a:srgbClr val="000000"/>
                </a:solidFill>
                <a:effectLst/>
                <a:latin typeface="+mn-lt"/>
              </a:rPr>
              <a:t>Dierenwelzijn</a:t>
            </a:r>
          </a:p>
          <a:p>
            <a:pPr algn="l">
              <a:buFont typeface="Arial" panose="020B0604020202020204" pitchFamily="34" charset="0"/>
              <a:buChar char="•"/>
            </a:pPr>
            <a:r>
              <a:rPr lang="nl-NL" sz="1600" b="0" i="0" dirty="0">
                <a:solidFill>
                  <a:srgbClr val="000000"/>
                </a:solidFill>
                <a:effectLst/>
                <a:latin typeface="+mn-lt"/>
              </a:rPr>
              <a:t>Toerisme en evenementen</a:t>
            </a:r>
          </a:p>
          <a:p>
            <a:pPr algn="l">
              <a:buFont typeface="Arial" panose="020B0604020202020204" pitchFamily="34" charset="0"/>
              <a:buChar char="•"/>
            </a:pPr>
            <a:r>
              <a:rPr lang="nl-NL" sz="1600" b="0" i="0" dirty="0">
                <a:solidFill>
                  <a:srgbClr val="000000"/>
                </a:solidFill>
                <a:effectLst/>
                <a:latin typeface="+mn-lt"/>
              </a:rPr>
              <a:t>Horeca en </a:t>
            </a:r>
            <a:r>
              <a:rPr lang="nl-NL" sz="1600" b="0" i="0" dirty="0" err="1">
                <a:solidFill>
                  <a:srgbClr val="000000"/>
                </a:solidFill>
                <a:effectLst/>
                <a:latin typeface="+mn-lt"/>
              </a:rPr>
              <a:t>leisure</a:t>
            </a:r>
            <a:endParaRPr lang="nl-NL" sz="1600" b="0" i="0" dirty="0">
              <a:solidFill>
                <a:srgbClr val="000000"/>
              </a:solidFill>
              <a:effectLst/>
              <a:latin typeface="+mn-lt"/>
            </a:endParaRPr>
          </a:p>
          <a:p>
            <a:pPr algn="l">
              <a:buFont typeface="Arial" panose="020B0604020202020204" pitchFamily="34" charset="0"/>
              <a:buChar char="•"/>
            </a:pPr>
            <a:r>
              <a:rPr lang="nl-NL" sz="1600" b="0" i="0" dirty="0">
                <a:solidFill>
                  <a:srgbClr val="000000"/>
                </a:solidFill>
                <a:effectLst/>
                <a:latin typeface="+mn-lt"/>
              </a:rPr>
              <a:t>Stadshart</a:t>
            </a:r>
          </a:p>
        </p:txBody>
      </p:sp>
    </p:spTree>
    <p:extLst>
      <p:ext uri="{BB962C8B-B14F-4D97-AF65-F5344CB8AC3E}">
        <p14:creationId xmlns:p14="http://schemas.microsoft.com/office/powerpoint/2010/main" val="36006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duurzaamheid"/>
          <p:cNvPicPr>
            <a:picLocks noChangeAspect="1" noChangeArrowheads="1"/>
          </p:cNvPicPr>
          <p:nvPr/>
        </p:nvPicPr>
        <p:blipFill rotWithShape="1">
          <a:blip r:embed="rId3">
            <a:alphaModFix/>
            <a:extLst>
              <a:ext uri="{28A0092B-C50C-407E-A947-70E740481C1C}">
                <a14:useLocalDpi xmlns:a14="http://schemas.microsoft.com/office/drawing/2010/main"/>
              </a:ext>
            </a:extLst>
          </a:blip>
          <a:srcRect/>
          <a:stretch/>
        </p:blipFill>
        <p:spPr bwMode="auto">
          <a:xfrm>
            <a:off x="4348159" y="857280"/>
            <a:ext cx="4795572" cy="5143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03783" y="1456101"/>
            <a:ext cx="3602696" cy="983739"/>
          </a:xfrm>
        </p:spPr>
        <p:txBody>
          <a:bodyPr>
            <a:norm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nl-NL" sz="2729" dirty="0">
                <a:solidFill>
                  <a:srgbClr val="0091C5"/>
                </a:solidFill>
                <a:latin typeface="Arial" panose="020B0604020202020204" pitchFamily="34" charset="0"/>
                <a:cs typeface="Arial" panose="020B0604020202020204" pitchFamily="34" charset="0"/>
              </a:rPr>
              <a:t>Wat is duurzaamheid?</a:t>
            </a:r>
          </a:p>
        </p:txBody>
      </p:sp>
      <p:sp>
        <p:nvSpPr>
          <p:cNvPr id="3" name="Tijdelijke aanduiding voor inhoud 2"/>
          <p:cNvSpPr>
            <a:spLocks noGrp="1"/>
          </p:cNvSpPr>
          <p:nvPr>
            <p:ph idx="1"/>
          </p:nvPr>
        </p:nvSpPr>
        <p:spPr>
          <a:xfrm>
            <a:off x="603783" y="2561365"/>
            <a:ext cx="3530071" cy="2841597"/>
          </a:xfrm>
        </p:spPr>
        <p:txBody>
          <a:bodyPr anchor="ctr">
            <a:norm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indent="0">
              <a:buNone/>
            </a:pPr>
            <a:r>
              <a:rPr lang="nl-NL" sz="1500" dirty="0">
                <a:solidFill>
                  <a:srgbClr val="000000"/>
                </a:solidFill>
                <a:latin typeface="Cabin" pitchFamily="2" charset="0"/>
              </a:rPr>
              <a:t>“</a:t>
            </a:r>
            <a:r>
              <a:rPr lang="nl-NL" sz="1500" b="1" dirty="0">
                <a:solidFill>
                  <a:srgbClr val="000000"/>
                </a:solidFill>
              </a:rPr>
              <a:t>Duurzame ontwikkeling is de ontwikkeling die aansluit op de behoeften van het heden zonder het vermogen van de toekomstige generaties om in hun eigen behoeften te voorzien in gevaar te brengen”</a:t>
            </a:r>
          </a:p>
          <a:p>
            <a:endParaRPr lang="nl-NL" sz="1500" dirty="0">
              <a:solidFill>
                <a:srgbClr val="000000"/>
              </a:solidFill>
            </a:endParaRPr>
          </a:p>
          <a:p>
            <a:pPr indent="0">
              <a:buNone/>
            </a:pPr>
            <a:r>
              <a:rPr lang="nl-NL" sz="1500" dirty="0">
                <a:solidFill>
                  <a:srgbClr val="000000"/>
                </a:solidFill>
              </a:rPr>
              <a:t>Bij wonen en bouwen zijn de gebruikte bouwmaterialen en energieverbruik bepalend voor duurzaamheid.</a:t>
            </a:r>
            <a:endParaRPr lang="nl-NL" sz="1500" b="1" dirty="0">
              <a:solidFill>
                <a:srgbClr val="000000"/>
              </a:solidFill>
            </a:endParaRPr>
          </a:p>
          <a:p>
            <a:endParaRPr lang="nl-NL" sz="1500" dirty="0">
              <a:solidFill>
                <a:srgbClr val="000000"/>
              </a:solidFill>
            </a:endParaRPr>
          </a:p>
        </p:txBody>
      </p:sp>
    </p:spTree>
    <p:extLst>
      <p:ext uri="{BB962C8B-B14F-4D97-AF65-F5344CB8AC3E}">
        <p14:creationId xmlns:p14="http://schemas.microsoft.com/office/powerpoint/2010/main" val="640892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6733" y="1329219"/>
            <a:ext cx="2992569" cy="1257441"/>
          </a:xfrm>
        </p:spPr>
        <p:txBody>
          <a:bodyPr>
            <a:norm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nl-NL" sz="2729" dirty="0">
                <a:solidFill>
                  <a:srgbClr val="0091C5"/>
                </a:solidFill>
              </a:rPr>
              <a:t>Trias </a:t>
            </a:r>
            <a:r>
              <a:rPr lang="nl-NL" sz="2729" dirty="0" err="1">
                <a:solidFill>
                  <a:srgbClr val="0091C5"/>
                </a:solidFill>
              </a:rPr>
              <a:t>ecologica</a:t>
            </a:r>
            <a:endParaRPr lang="nl-NL" sz="2729" dirty="0">
              <a:solidFill>
                <a:srgbClr val="0091C5"/>
              </a:solidFill>
            </a:endParaRPr>
          </a:p>
        </p:txBody>
      </p:sp>
      <p:sp>
        <p:nvSpPr>
          <p:cNvPr id="3" name="Tijdelijke aanduiding voor inhoud 2"/>
          <p:cNvSpPr>
            <a:spLocks noGrp="1"/>
          </p:cNvSpPr>
          <p:nvPr>
            <p:ph idx="1"/>
          </p:nvPr>
        </p:nvSpPr>
        <p:spPr>
          <a:xfrm>
            <a:off x="436441" y="2686057"/>
            <a:ext cx="3042860" cy="2839039"/>
          </a:xfrm>
        </p:spPr>
        <p:txBody>
          <a:bodyPr>
            <a:norm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buFont typeface="+mj-lt"/>
              <a:buAutoNum type="arabicPeriod"/>
            </a:pPr>
            <a:r>
              <a:rPr lang="nl-NL" sz="1275" dirty="0">
                <a:latin typeface="Arial" panose="020B0604020202020204" pitchFamily="34" charset="0"/>
              </a:rPr>
              <a:t>beperk de vraag en voorkom onnodig gebruik</a:t>
            </a:r>
          </a:p>
          <a:p>
            <a:pPr>
              <a:buFont typeface="+mj-lt"/>
              <a:buAutoNum type="arabicPeriod"/>
            </a:pPr>
            <a:endParaRPr lang="nl-NL" sz="1275" dirty="0">
              <a:latin typeface="Arial" panose="020B0604020202020204" pitchFamily="34" charset="0"/>
            </a:endParaRPr>
          </a:p>
          <a:p>
            <a:pPr>
              <a:buFont typeface="+mj-lt"/>
              <a:buAutoNum type="arabicPeriod"/>
            </a:pPr>
            <a:r>
              <a:rPr lang="nl-NL" sz="1275" dirty="0">
                <a:latin typeface="Arial" panose="020B0604020202020204" pitchFamily="34" charset="0"/>
              </a:rPr>
              <a:t>maak wat nodig is zo duurzaam mogelijk</a:t>
            </a:r>
          </a:p>
          <a:p>
            <a:pPr>
              <a:buFont typeface="+mj-lt"/>
              <a:buAutoNum type="arabicPeriod"/>
            </a:pPr>
            <a:endParaRPr lang="nl-NL" sz="1275" dirty="0">
              <a:latin typeface="Arial" panose="020B0604020202020204" pitchFamily="34" charset="0"/>
            </a:endParaRPr>
          </a:p>
          <a:p>
            <a:pPr>
              <a:buFont typeface="+mj-lt"/>
              <a:buAutoNum type="arabicPeriod"/>
            </a:pPr>
            <a:r>
              <a:rPr lang="nl-NL" sz="1275" dirty="0">
                <a:latin typeface="Arial" panose="020B0604020202020204" pitchFamily="34" charset="0"/>
              </a:rPr>
              <a:t>duurzaam niet mogelijk? gebruik eindige bronnen verstandig </a:t>
            </a:r>
          </a:p>
          <a:p>
            <a:pPr marL="385768" indent="-385768">
              <a:buAutoNum type="arabicPeriod"/>
            </a:pPr>
            <a:endParaRPr lang="nl-NL" sz="1275" dirty="0"/>
          </a:p>
        </p:txBody>
      </p:sp>
      <p:pic>
        <p:nvPicPr>
          <p:cNvPr id="4" name="Afbeelding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79302" y="857280"/>
            <a:ext cx="5664658" cy="5143448"/>
          </a:xfrm>
          <a:prstGeom prst="rect">
            <a:avLst/>
          </a:prstGeom>
          <a:effectLst/>
        </p:spPr>
      </p:pic>
      <p:graphicFrame>
        <p:nvGraphicFramePr>
          <p:cNvPr id="6" name="Diagram 5">
            <a:extLst>
              <a:ext uri="{FF2B5EF4-FFF2-40B4-BE49-F238E27FC236}">
                <a16:creationId xmlns:a16="http://schemas.microsoft.com/office/drawing/2014/main" id="{8E139958-D749-416E-9E0C-098A54D947FB}"/>
              </a:ext>
            </a:extLst>
          </p:cNvPr>
          <p:cNvGraphicFramePr/>
          <p:nvPr/>
        </p:nvGraphicFramePr>
        <p:xfrm>
          <a:off x="4020429" y="1020856"/>
          <a:ext cx="4636836" cy="4328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96078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1951C-BABF-4803-A90E-D07996B94416}"/>
              </a:ext>
            </a:extLst>
          </p:cNvPr>
          <p:cNvSpPr>
            <a:spLocks noGrp="1"/>
          </p:cNvSpPr>
          <p:nvPr>
            <p:ph type="title"/>
          </p:nvPr>
        </p:nvSpPr>
        <p:spPr>
          <a:xfrm>
            <a:off x="542961" y="1146691"/>
            <a:ext cx="8058079" cy="597710"/>
          </a:xfrm>
        </p:spPr>
        <p:txBody>
          <a:bodyPr>
            <a:no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nl-NL" sz="2729" dirty="0">
                <a:solidFill>
                  <a:srgbClr val="0091C5"/>
                </a:solidFill>
                <a:latin typeface="Arial" panose="020B0604020202020204" pitchFamily="34" charset="0"/>
                <a:cs typeface="Arial" panose="020B0604020202020204" pitchFamily="34" charset="0"/>
              </a:rPr>
              <a:t>Kunnen monumenten verduurzaamd worden?</a:t>
            </a:r>
          </a:p>
        </p:txBody>
      </p:sp>
      <p:pic>
        <p:nvPicPr>
          <p:cNvPr id="9" name="Tijdelijke aanduiding voor inhoud 8" descr="Afbeelding met tekening, paraplu, kamer&#10;&#10;Automatisch gegenereerde beschrijving">
            <a:extLst>
              <a:ext uri="{FF2B5EF4-FFF2-40B4-BE49-F238E27FC236}">
                <a16:creationId xmlns:a16="http://schemas.microsoft.com/office/drawing/2014/main" id="{D42C738A-93C9-4354-96C5-445705278AE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90409" y="1882818"/>
            <a:ext cx="8270902" cy="3551493"/>
          </a:xfrm>
        </p:spPr>
      </p:pic>
      <p:sp>
        <p:nvSpPr>
          <p:cNvPr id="3" name="Tekstvak 2">
            <a:extLst>
              <a:ext uri="{FF2B5EF4-FFF2-40B4-BE49-F238E27FC236}">
                <a16:creationId xmlns:a16="http://schemas.microsoft.com/office/drawing/2014/main" id="{498A650C-FEDB-4EC0-A518-0DA99FA247F9}"/>
              </a:ext>
            </a:extLst>
          </p:cNvPr>
          <p:cNvSpPr txBox="1"/>
          <p:nvPr/>
        </p:nvSpPr>
        <p:spPr>
          <a:xfrm>
            <a:off x="2192062" y="5434313"/>
            <a:ext cx="6951938" cy="276999"/>
          </a:xfrm>
          <a:prstGeom prst="rect">
            <a:avLst/>
          </a:prstGeom>
          <a:noFill/>
        </p:spPr>
        <p:txBody>
          <a:bodyPr wrap="square" rtlCol="0">
            <a:sp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685768" fontAlgn="auto">
              <a:spcBef>
                <a:spcPts val="0"/>
              </a:spcBef>
              <a:spcAft>
                <a:spcPts val="0"/>
              </a:spcAft>
              <a:buClr>
                <a:srgbClr val="000000"/>
              </a:buClr>
            </a:pPr>
            <a:r>
              <a:rPr lang="nl-NL" sz="1200" dirty="0">
                <a:solidFill>
                  <a:prstClr val="black"/>
                </a:solidFill>
                <a:latin typeface="Arial" panose="020B0604020202020204" pitchFamily="34" charset="0"/>
                <a:cs typeface="Arial" panose="020B0604020202020204" pitchFamily="34" charset="0"/>
                <a:sym typeface="Arial"/>
              </a:rPr>
              <a:t>Van 80 monumenten kan bijna 90% label A of B krijgen met behoud van monumentale waarden.</a:t>
            </a:r>
          </a:p>
        </p:txBody>
      </p:sp>
    </p:spTree>
    <p:extLst>
      <p:ext uri="{BB962C8B-B14F-4D97-AF65-F5344CB8AC3E}">
        <p14:creationId xmlns:p14="http://schemas.microsoft.com/office/powerpoint/2010/main" val="3413764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73"/>
            <a:ext cx="9144000" cy="51434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869" eaLnBrk="1" fontAlgn="auto" hangingPunct="1">
              <a:spcBef>
                <a:spcPts val="0"/>
              </a:spcBef>
              <a:spcAft>
                <a:spcPts val="0"/>
              </a:spcAft>
              <a:buClr>
                <a:srgbClr val="000000"/>
              </a:buClr>
            </a:pPr>
            <a:endParaRPr lang="en-US" sz="637" kern="0">
              <a:solidFill>
                <a:prstClr val="white"/>
              </a:solidFill>
              <a:latin typeface="Calibri" panose="020F0502020204030204"/>
              <a:sym typeface="Arial"/>
            </a:endParaRPr>
          </a:p>
        </p:txBody>
      </p:sp>
      <p:sp>
        <p:nvSpPr>
          <p:cNvPr id="2" name="Titel 1"/>
          <p:cNvSpPr>
            <a:spLocks noGrp="1"/>
          </p:cNvSpPr>
          <p:nvPr>
            <p:ph type="ctrTitle"/>
          </p:nvPr>
        </p:nvSpPr>
        <p:spPr>
          <a:xfrm>
            <a:off x="571350" y="1428768"/>
            <a:ext cx="4000648" cy="1281170"/>
          </a:xfrm>
        </p:spPr>
        <p:txBody>
          <a:bodyPr vert="horz" lIns="41587" tIns="20793" rIns="41587" bIns="20793" rtlCol="0" anchor="ctr">
            <a:norm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415869"/>
            <a:r>
              <a:rPr lang="en-US" sz="2729" dirty="0" err="1">
                <a:solidFill>
                  <a:srgbClr val="0091C5"/>
                </a:solidFill>
                <a:latin typeface="Arial" panose="020B0604020202020204" pitchFamily="34" charset="0"/>
                <a:ea typeface="+mj-ea"/>
                <a:cs typeface="Arial" panose="020B0604020202020204" pitchFamily="34" charset="0"/>
              </a:rPr>
              <a:t>Energiegebruik</a:t>
            </a:r>
            <a:r>
              <a:rPr lang="en-US" sz="2729" dirty="0">
                <a:solidFill>
                  <a:srgbClr val="0091C5"/>
                </a:solidFill>
                <a:latin typeface="Arial" panose="020B0604020202020204" pitchFamily="34" charset="0"/>
                <a:ea typeface="+mj-ea"/>
                <a:cs typeface="Arial" panose="020B0604020202020204" pitchFamily="34" charset="0"/>
              </a:rPr>
              <a:t> in </a:t>
            </a:r>
            <a:r>
              <a:rPr lang="en-US" sz="2729" dirty="0" err="1">
                <a:solidFill>
                  <a:srgbClr val="0091C5"/>
                </a:solidFill>
                <a:latin typeface="Arial" panose="020B0604020202020204" pitchFamily="34" charset="0"/>
                <a:ea typeface="+mj-ea"/>
                <a:cs typeface="Arial" panose="020B0604020202020204" pitchFamily="34" charset="0"/>
              </a:rPr>
              <a:t>huizen</a:t>
            </a:r>
            <a:endParaRPr lang="en-US" sz="2729" dirty="0">
              <a:solidFill>
                <a:srgbClr val="0091C5"/>
              </a:solidFill>
              <a:latin typeface="Arial" panose="020B0604020202020204" pitchFamily="34" charset="0"/>
              <a:ea typeface="+mj-ea"/>
              <a:cs typeface="Arial" panose="020B0604020202020204" pitchFamily="34" charset="0"/>
            </a:endParaRPr>
          </a:p>
        </p:txBody>
      </p:sp>
      <p:sp>
        <p:nvSpPr>
          <p:cNvPr id="3" name="Ondertitel 2"/>
          <p:cNvSpPr>
            <a:spLocks noGrp="1"/>
          </p:cNvSpPr>
          <p:nvPr>
            <p:ph type="subTitle" idx="1"/>
          </p:nvPr>
        </p:nvSpPr>
        <p:spPr>
          <a:xfrm>
            <a:off x="571350" y="2709940"/>
            <a:ext cx="4000648" cy="2827351"/>
          </a:xfrm>
        </p:spPr>
        <p:txBody>
          <a:bodyPr vert="horz" lIns="41587" tIns="20793" rIns="41587" bIns="20793" rtlCol="0" anchor="ctr">
            <a:norm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415869"/>
            <a:r>
              <a:rPr lang="en-US" sz="1182" dirty="0">
                <a:latin typeface="Arial" panose="020B0604020202020204" pitchFamily="34" charset="0"/>
                <a:cs typeface="Arial" panose="020B0604020202020204" pitchFamily="34" charset="0"/>
              </a:rPr>
              <a:t>Elk </a:t>
            </a:r>
            <a:r>
              <a:rPr lang="en-US" sz="1182" dirty="0" err="1">
                <a:latin typeface="Arial" panose="020B0604020202020204" pitchFamily="34" charset="0"/>
                <a:cs typeface="Arial" panose="020B0604020202020204" pitchFamily="34" charset="0"/>
              </a:rPr>
              <a:t>pand</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gebruikt</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energie</a:t>
            </a:r>
            <a:r>
              <a:rPr lang="en-US" sz="1182" dirty="0">
                <a:latin typeface="Arial" panose="020B0604020202020204" pitchFamily="34" charset="0"/>
                <a:cs typeface="Arial" panose="020B0604020202020204" pitchFamily="34" charset="0"/>
              </a:rPr>
              <a:t>:</a:t>
            </a:r>
          </a:p>
          <a:p>
            <a:pPr indent="-103967" defTabSz="415869">
              <a:buFont typeface="Arial" panose="020B0604020202020204" pitchFamily="34" charset="0"/>
              <a:buChar char="•"/>
            </a:pPr>
            <a:endParaRPr lang="en-US" sz="1182" dirty="0">
              <a:latin typeface="Arial" panose="020B0604020202020204" pitchFamily="34" charset="0"/>
              <a:cs typeface="Arial" panose="020B0604020202020204" pitchFamily="34" charset="0"/>
            </a:endParaRPr>
          </a:p>
          <a:p>
            <a:pPr marL="257178" indent="-103967" defTabSz="415869">
              <a:buFont typeface="Arial" panose="020B0604020202020204" pitchFamily="34" charset="0"/>
              <a:buChar char="•"/>
            </a:pPr>
            <a:r>
              <a:rPr lang="en-US" sz="1182" dirty="0" err="1">
                <a:latin typeface="Arial" panose="020B0604020202020204" pitchFamily="34" charset="0"/>
                <a:cs typeface="Arial" panose="020B0604020202020204" pitchFamily="34" charset="0"/>
              </a:rPr>
              <a:t>Verwarming</a:t>
            </a:r>
            <a:endParaRPr lang="en-US" sz="1182" dirty="0">
              <a:latin typeface="Arial" panose="020B0604020202020204" pitchFamily="34" charset="0"/>
              <a:cs typeface="Arial" panose="020B0604020202020204" pitchFamily="34" charset="0"/>
            </a:endParaRPr>
          </a:p>
          <a:p>
            <a:pPr marL="257178" indent="-103967" defTabSz="415869">
              <a:buFont typeface="Arial" panose="020B0604020202020204" pitchFamily="34" charset="0"/>
              <a:buChar char="•"/>
            </a:pPr>
            <a:r>
              <a:rPr lang="en-US" sz="1182" dirty="0" err="1">
                <a:latin typeface="Arial" panose="020B0604020202020204" pitchFamily="34" charset="0"/>
                <a:cs typeface="Arial" panose="020B0604020202020204" pitchFamily="34" charset="0"/>
              </a:rPr>
              <a:t>Koken</a:t>
            </a:r>
            <a:endParaRPr lang="en-US" sz="1182" dirty="0">
              <a:latin typeface="Arial" panose="020B0604020202020204" pitchFamily="34" charset="0"/>
              <a:cs typeface="Arial" panose="020B0604020202020204" pitchFamily="34" charset="0"/>
            </a:endParaRPr>
          </a:p>
          <a:p>
            <a:pPr marL="257178" indent="-103967" defTabSz="415869">
              <a:buFont typeface="Arial" panose="020B0604020202020204" pitchFamily="34" charset="0"/>
              <a:buChar char="•"/>
            </a:pPr>
            <a:r>
              <a:rPr lang="en-US" sz="1182" dirty="0" err="1">
                <a:latin typeface="Arial" panose="020B0604020202020204" pitchFamily="34" charset="0"/>
                <a:cs typeface="Arial" panose="020B0604020202020204" pitchFamily="34" charset="0"/>
              </a:rPr>
              <a:t>Douchen</a:t>
            </a:r>
            <a:endParaRPr lang="en-US" sz="1182" dirty="0">
              <a:latin typeface="Arial" panose="020B0604020202020204" pitchFamily="34" charset="0"/>
              <a:cs typeface="Arial" panose="020B0604020202020204" pitchFamily="34" charset="0"/>
            </a:endParaRPr>
          </a:p>
          <a:p>
            <a:pPr marL="257178" indent="-103967" defTabSz="415869">
              <a:buFont typeface="Arial" panose="020B0604020202020204" pitchFamily="34" charset="0"/>
              <a:buChar char="•"/>
            </a:pPr>
            <a:r>
              <a:rPr lang="en-US" sz="1182" dirty="0" err="1">
                <a:latin typeface="Arial" panose="020B0604020202020204" pitchFamily="34" charset="0"/>
                <a:cs typeface="Arial" panose="020B0604020202020204" pitchFamily="34" charset="0"/>
              </a:rPr>
              <a:t>Verlichting</a:t>
            </a:r>
            <a:endParaRPr lang="en-US" sz="1182" dirty="0">
              <a:latin typeface="Arial" panose="020B0604020202020204" pitchFamily="34" charset="0"/>
              <a:cs typeface="Arial" panose="020B0604020202020204" pitchFamily="34" charset="0"/>
            </a:endParaRPr>
          </a:p>
          <a:p>
            <a:pPr marL="257178" indent="-103967" defTabSz="415869">
              <a:buFont typeface="Arial" panose="020B0604020202020204" pitchFamily="34" charset="0"/>
              <a:buChar char="•"/>
            </a:pPr>
            <a:r>
              <a:rPr lang="en-US" sz="1182" dirty="0" err="1">
                <a:latin typeface="Arial" panose="020B0604020202020204" pitchFamily="34" charset="0"/>
                <a:cs typeface="Arial" panose="020B0604020202020204" pitchFamily="34" charset="0"/>
              </a:rPr>
              <a:t>Apparatuur</a:t>
            </a:r>
            <a:endParaRPr lang="en-US" sz="1182" dirty="0">
              <a:latin typeface="Arial" panose="020B0604020202020204" pitchFamily="34" charset="0"/>
              <a:cs typeface="Arial" panose="020B0604020202020204" pitchFamily="34" charset="0"/>
            </a:endParaRPr>
          </a:p>
          <a:p>
            <a:pPr indent="-103967" defTabSz="415869">
              <a:buFont typeface="Arial" panose="020B0604020202020204" pitchFamily="34" charset="0"/>
              <a:buChar char="•"/>
            </a:pPr>
            <a:endParaRPr lang="en-US" sz="1182" dirty="0">
              <a:latin typeface="Arial" panose="020B0604020202020204" pitchFamily="34" charset="0"/>
              <a:cs typeface="Arial" panose="020B0604020202020204" pitchFamily="34" charset="0"/>
            </a:endParaRPr>
          </a:p>
          <a:p>
            <a:pPr defTabSz="415869"/>
            <a:r>
              <a:rPr lang="en-US" sz="1182" dirty="0" err="1">
                <a:latin typeface="Arial" panose="020B0604020202020204" pitchFamily="34" charset="0"/>
                <a:cs typeface="Arial" panose="020B0604020202020204" pitchFamily="34" charset="0"/>
              </a:rPr>
              <a:t>Tussen</a:t>
            </a:r>
            <a:r>
              <a:rPr lang="en-US" sz="1182" dirty="0">
                <a:latin typeface="Arial" panose="020B0604020202020204" pitchFamily="34" charset="0"/>
                <a:cs typeface="Arial" panose="020B0604020202020204" pitchFamily="34" charset="0"/>
              </a:rPr>
              <a:t> de 80 % </a:t>
            </a:r>
            <a:r>
              <a:rPr lang="en-US" sz="1182" dirty="0" err="1">
                <a:latin typeface="Arial" panose="020B0604020202020204" pitchFamily="34" charset="0"/>
                <a:cs typeface="Arial" panose="020B0604020202020204" pitchFamily="34" charset="0"/>
              </a:rPr>
              <a:t>en</a:t>
            </a:r>
            <a:r>
              <a:rPr lang="en-US" sz="1182" dirty="0">
                <a:latin typeface="Arial" panose="020B0604020202020204" pitchFamily="34" charset="0"/>
                <a:cs typeface="Arial" panose="020B0604020202020204" pitchFamily="34" charset="0"/>
              </a:rPr>
              <a:t> de 90 % </a:t>
            </a:r>
            <a:r>
              <a:rPr lang="en-US" sz="1182" dirty="0" err="1">
                <a:latin typeface="Arial" panose="020B0604020202020204" pitchFamily="34" charset="0"/>
                <a:cs typeface="Arial" panose="020B0604020202020204" pitchFamily="34" charset="0"/>
              </a:rPr>
              <a:t>wordt</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gebruikt</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voor</a:t>
            </a:r>
            <a:r>
              <a:rPr lang="en-US" sz="1182" dirty="0">
                <a:latin typeface="Arial" panose="020B0604020202020204" pitchFamily="34" charset="0"/>
                <a:cs typeface="Arial" panose="020B0604020202020204" pitchFamily="34" charset="0"/>
              </a:rPr>
              <a:t> het </a:t>
            </a:r>
            <a:r>
              <a:rPr lang="en-US" sz="1182" dirty="0" err="1">
                <a:latin typeface="Arial" panose="020B0604020202020204" pitchFamily="34" charset="0"/>
                <a:cs typeface="Arial" panose="020B0604020202020204" pitchFamily="34" charset="0"/>
              </a:rPr>
              <a:t>verwarmen</a:t>
            </a:r>
            <a:r>
              <a:rPr lang="en-US" sz="1182" dirty="0">
                <a:latin typeface="Arial" panose="020B0604020202020204" pitchFamily="34" charset="0"/>
                <a:cs typeface="Arial" panose="020B0604020202020204" pitchFamily="34" charset="0"/>
              </a:rPr>
              <a:t>.</a:t>
            </a:r>
          </a:p>
          <a:p>
            <a:pPr defTabSz="415869"/>
            <a:r>
              <a:rPr lang="en-US" sz="1182" dirty="0">
                <a:latin typeface="Arial" panose="020B0604020202020204" pitchFamily="34" charset="0"/>
                <a:cs typeface="Arial" panose="020B0604020202020204" pitchFamily="34" charset="0"/>
              </a:rPr>
              <a:t>De rest van de </a:t>
            </a:r>
            <a:r>
              <a:rPr lang="en-US" sz="1182" dirty="0" err="1">
                <a:latin typeface="Arial" panose="020B0604020202020204" pitchFamily="34" charset="0"/>
                <a:cs typeface="Arial" panose="020B0604020202020204" pitchFamily="34" charset="0"/>
              </a:rPr>
              <a:t>energie</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wordt</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gebruikt</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voor</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verlichting</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koken</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tapwater</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en</a:t>
            </a:r>
            <a:r>
              <a:rPr lang="en-US" sz="1182" dirty="0">
                <a:latin typeface="Arial" panose="020B0604020202020204" pitchFamily="34" charset="0"/>
                <a:cs typeface="Arial" panose="020B0604020202020204" pitchFamily="34" charset="0"/>
              </a:rPr>
              <a:t> </a:t>
            </a:r>
            <a:r>
              <a:rPr lang="en-US" sz="1182" dirty="0" err="1">
                <a:latin typeface="Arial" panose="020B0604020202020204" pitchFamily="34" charset="0"/>
                <a:cs typeface="Arial" panose="020B0604020202020204" pitchFamily="34" charset="0"/>
              </a:rPr>
              <a:t>apparatuur</a:t>
            </a:r>
            <a:r>
              <a:rPr lang="en-US" sz="1182" dirty="0">
                <a:latin typeface="Arial" panose="020B0604020202020204" pitchFamily="34" charset="0"/>
                <a:cs typeface="Arial" panose="020B0604020202020204" pitchFamily="34" charset="0"/>
              </a:rPr>
              <a:t>. </a:t>
            </a:r>
          </a:p>
          <a:p>
            <a:pPr indent="-103967" defTabSz="415869">
              <a:buFont typeface="Arial" panose="020B0604020202020204" pitchFamily="34" charset="0"/>
              <a:buChar char="•"/>
            </a:pPr>
            <a:endParaRPr lang="en-US" sz="1182" dirty="0"/>
          </a:p>
          <a:p>
            <a:pPr marL="257178" indent="-103967" defTabSz="415869">
              <a:buFont typeface="Arial" panose="020B0604020202020204" pitchFamily="34" charset="0"/>
              <a:buChar char="•"/>
            </a:pPr>
            <a:endParaRPr lang="en-US" sz="1182" dirty="0"/>
          </a:p>
          <a:p>
            <a:pPr marL="257178" indent="-103967" defTabSz="415869">
              <a:buFont typeface="Arial" panose="020B0604020202020204" pitchFamily="34" charset="0"/>
              <a:buChar char="•"/>
            </a:pPr>
            <a:endParaRPr lang="en-US" sz="1182" dirty="0"/>
          </a:p>
        </p:txBody>
      </p:sp>
      <p:pic>
        <p:nvPicPr>
          <p:cNvPr id="6146" name="Picture 2" descr="Afbeeldingsresultaat voor verwarmen"/>
          <p:cNvPicPr>
            <a:picLocks noChangeAspect="1" noChangeArrowheads="1"/>
          </p:cNvPicPr>
          <p:nvPr/>
        </p:nvPicPr>
        <p:blipFill rotWithShape="1">
          <a:blip r:embed="rId3">
            <a:extLst>
              <a:ext uri="{28A0092B-C50C-407E-A947-70E740481C1C}">
                <a14:useLocalDpi xmlns:a14="http://schemas.microsoft.com/office/drawing/2010/main"/>
              </a:ext>
            </a:extLst>
          </a:blip>
          <a:srcRect l="8138" r="19622" b="1"/>
          <a:stretch/>
        </p:blipFill>
        <p:spPr bwMode="auto">
          <a:xfrm>
            <a:off x="5143348" y="849109"/>
            <a:ext cx="4000653" cy="5151619"/>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42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3AE5632-CC7E-439D-B942-1BD610FE127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15330" y="1675587"/>
            <a:ext cx="4880918" cy="4130787"/>
          </a:xfrm>
          <a:prstGeom prst="rect">
            <a:avLst/>
          </a:prstGeom>
        </p:spPr>
      </p:pic>
      <p:sp>
        <p:nvSpPr>
          <p:cNvPr id="13" name="Tekstvak 12">
            <a:extLst>
              <a:ext uri="{FF2B5EF4-FFF2-40B4-BE49-F238E27FC236}">
                <a16:creationId xmlns:a16="http://schemas.microsoft.com/office/drawing/2014/main" id="{52A84B60-D29B-4043-83A3-B7AFBD23A017}"/>
              </a:ext>
            </a:extLst>
          </p:cNvPr>
          <p:cNvSpPr txBox="1"/>
          <p:nvPr/>
        </p:nvSpPr>
        <p:spPr>
          <a:xfrm>
            <a:off x="4940186" y="2473399"/>
            <a:ext cx="3684860" cy="1708160"/>
          </a:xfrm>
          <a:prstGeom prst="rect">
            <a:avLst/>
          </a:prstGeom>
          <a:noFill/>
        </p:spPr>
        <p:txBody>
          <a:bodyPr wrap="square" rtlCol="0">
            <a:sp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685768" fontAlgn="auto">
              <a:spcBef>
                <a:spcPts val="0"/>
              </a:spcBef>
              <a:spcAft>
                <a:spcPts val="0"/>
              </a:spcAft>
              <a:buClr>
                <a:srgbClr val="000000"/>
              </a:buClr>
            </a:pPr>
            <a:r>
              <a:rPr lang="nl-NL" sz="1500" dirty="0">
                <a:solidFill>
                  <a:prstClr val="black"/>
                </a:solidFill>
                <a:latin typeface="Cabin" pitchFamily="2" charset="0"/>
                <a:sym typeface="Arial"/>
              </a:rPr>
              <a:t>Warmteverliezen per gebouwdeel:</a:t>
            </a:r>
          </a:p>
          <a:p>
            <a:pPr defTabSz="685768" fontAlgn="auto">
              <a:spcBef>
                <a:spcPts val="0"/>
              </a:spcBef>
              <a:spcAft>
                <a:spcPts val="0"/>
              </a:spcAft>
              <a:buClr>
                <a:srgbClr val="000000"/>
              </a:buClr>
            </a:pPr>
            <a:endParaRPr lang="nl-NL" sz="1500" dirty="0">
              <a:solidFill>
                <a:prstClr val="black"/>
              </a:solidFill>
              <a:latin typeface="Cabin" pitchFamily="2" charset="0"/>
              <a:sym typeface="Arial"/>
            </a:endParaRPr>
          </a:p>
          <a:p>
            <a:pPr defTabSz="685768" fontAlgn="auto">
              <a:spcBef>
                <a:spcPts val="0"/>
              </a:spcBef>
              <a:spcAft>
                <a:spcPts val="0"/>
              </a:spcAft>
              <a:buClr>
                <a:srgbClr val="000000"/>
              </a:buClr>
            </a:pPr>
            <a:r>
              <a:rPr lang="nl-NL" sz="1500" dirty="0">
                <a:solidFill>
                  <a:prstClr val="black"/>
                </a:solidFill>
                <a:latin typeface="Cabin" pitchFamily="2" charset="0"/>
                <a:sym typeface="Arial"/>
              </a:rPr>
              <a:t>30 % door het dak</a:t>
            </a:r>
          </a:p>
          <a:p>
            <a:pPr defTabSz="685768" fontAlgn="auto">
              <a:spcBef>
                <a:spcPts val="0"/>
              </a:spcBef>
              <a:spcAft>
                <a:spcPts val="0"/>
              </a:spcAft>
              <a:buClr>
                <a:srgbClr val="000000"/>
              </a:buClr>
            </a:pPr>
            <a:r>
              <a:rPr lang="nl-NL" sz="1500" dirty="0">
                <a:solidFill>
                  <a:prstClr val="black"/>
                </a:solidFill>
                <a:latin typeface="Cabin" pitchFamily="2" charset="0"/>
                <a:sym typeface="Arial"/>
              </a:rPr>
              <a:t>30 % door de ramen en deuren</a:t>
            </a:r>
          </a:p>
          <a:p>
            <a:pPr defTabSz="685768" fontAlgn="auto">
              <a:spcBef>
                <a:spcPts val="0"/>
              </a:spcBef>
              <a:spcAft>
                <a:spcPts val="0"/>
              </a:spcAft>
              <a:buClr>
                <a:srgbClr val="000000"/>
              </a:buClr>
            </a:pPr>
            <a:r>
              <a:rPr lang="nl-NL" sz="1500" dirty="0">
                <a:solidFill>
                  <a:prstClr val="black"/>
                </a:solidFill>
                <a:latin typeface="Cabin" pitchFamily="2" charset="0"/>
                <a:sym typeface="Arial"/>
              </a:rPr>
              <a:t>25 % door de muren</a:t>
            </a:r>
          </a:p>
          <a:p>
            <a:pPr defTabSz="685768" fontAlgn="auto">
              <a:spcBef>
                <a:spcPts val="0"/>
              </a:spcBef>
              <a:spcAft>
                <a:spcPts val="0"/>
              </a:spcAft>
              <a:buClr>
                <a:srgbClr val="000000"/>
              </a:buClr>
            </a:pPr>
            <a:r>
              <a:rPr lang="nl-NL" sz="1500" dirty="0">
                <a:solidFill>
                  <a:prstClr val="black"/>
                </a:solidFill>
                <a:latin typeface="Cabin" pitchFamily="2" charset="0"/>
                <a:sym typeface="Arial"/>
              </a:rPr>
              <a:t>10 % door de begane grond vloer</a:t>
            </a:r>
          </a:p>
          <a:p>
            <a:pPr defTabSz="685768" fontAlgn="auto">
              <a:spcBef>
                <a:spcPts val="0"/>
              </a:spcBef>
              <a:spcAft>
                <a:spcPts val="0"/>
              </a:spcAft>
              <a:buClr>
                <a:srgbClr val="000000"/>
              </a:buClr>
            </a:pPr>
            <a:r>
              <a:rPr lang="nl-NL" sz="1500" dirty="0">
                <a:solidFill>
                  <a:prstClr val="black"/>
                </a:solidFill>
                <a:latin typeface="Cabin" pitchFamily="2" charset="0"/>
                <a:sym typeface="Arial"/>
              </a:rPr>
              <a:t>5 % door kieren, schoorstenen en ventilatie</a:t>
            </a:r>
          </a:p>
        </p:txBody>
      </p:sp>
      <p:sp>
        <p:nvSpPr>
          <p:cNvPr id="2" name="Tekstvak 1">
            <a:extLst>
              <a:ext uri="{FF2B5EF4-FFF2-40B4-BE49-F238E27FC236}">
                <a16:creationId xmlns:a16="http://schemas.microsoft.com/office/drawing/2014/main" id="{BBD8F594-B567-4304-A9D3-9040EBDFA6E8}"/>
              </a:ext>
            </a:extLst>
          </p:cNvPr>
          <p:cNvSpPr txBox="1"/>
          <p:nvPr/>
        </p:nvSpPr>
        <p:spPr>
          <a:xfrm>
            <a:off x="800133" y="1112765"/>
            <a:ext cx="7883874" cy="470257"/>
          </a:xfrm>
          <a:prstGeom prst="rect">
            <a:avLst/>
          </a:prstGeom>
          <a:noFill/>
        </p:spPr>
        <p:txBody>
          <a:bodyPr wrap="square" rtlCol="0">
            <a:sp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685768" fontAlgn="auto">
              <a:spcBef>
                <a:spcPts val="0"/>
              </a:spcBef>
              <a:spcAft>
                <a:spcPts val="0"/>
              </a:spcAft>
              <a:buClr>
                <a:srgbClr val="000000"/>
              </a:buClr>
            </a:pPr>
            <a:r>
              <a:rPr lang="nl-NL" sz="2456" dirty="0">
                <a:solidFill>
                  <a:srgbClr val="0091C5"/>
                </a:solidFill>
                <a:latin typeface="Arial" panose="020B0604020202020204" pitchFamily="34" charset="0"/>
                <a:cs typeface="Arial" panose="020B0604020202020204" pitchFamily="34" charset="0"/>
                <a:sym typeface="Arial"/>
              </a:rPr>
              <a:t>Energieverbruik en verduurzaming van monumenten</a:t>
            </a:r>
          </a:p>
        </p:txBody>
      </p:sp>
    </p:spTree>
    <p:extLst>
      <p:ext uri="{BB962C8B-B14F-4D97-AF65-F5344CB8AC3E}">
        <p14:creationId xmlns:p14="http://schemas.microsoft.com/office/powerpoint/2010/main" val="734744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7922D30-A134-4431-84B0-8DCFD0AB104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5777" y="1639394"/>
            <a:ext cx="3997601" cy="2998202"/>
          </a:xfrm>
          <a:prstGeom prst="rect">
            <a:avLst/>
          </a:prstGeom>
        </p:spPr>
      </p:pic>
      <p:pic>
        <p:nvPicPr>
          <p:cNvPr id="6" name="Afbeelding 5">
            <a:extLst>
              <a:ext uri="{FF2B5EF4-FFF2-40B4-BE49-F238E27FC236}">
                <a16:creationId xmlns:a16="http://schemas.microsoft.com/office/drawing/2014/main" id="{674CB8DF-20FC-4171-928A-B45ECB6379A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89994" y="1639394"/>
            <a:ext cx="3997601" cy="2998202"/>
          </a:xfrm>
          <a:prstGeom prst="rect">
            <a:avLst/>
          </a:prstGeom>
        </p:spPr>
      </p:pic>
    </p:spTree>
    <p:extLst>
      <p:ext uri="{BB962C8B-B14F-4D97-AF65-F5344CB8AC3E}">
        <p14:creationId xmlns:p14="http://schemas.microsoft.com/office/powerpoint/2010/main" val="3246240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210" y="1580174"/>
            <a:ext cx="5990323" cy="1050931"/>
          </a:xfrm>
        </p:spPr>
        <p:txBody>
          <a:bodyPr>
            <a:norm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nl-NL" sz="2729" dirty="0">
                <a:solidFill>
                  <a:srgbClr val="0091C5"/>
                </a:solidFill>
                <a:latin typeface="Arial" panose="020B0604020202020204" pitchFamily="34" charset="0"/>
                <a:cs typeface="Arial" panose="020B0604020202020204" pitchFamily="34" charset="0"/>
              </a:rPr>
              <a:t>Isoleren van een monument?</a:t>
            </a:r>
          </a:p>
        </p:txBody>
      </p:sp>
      <p:sp>
        <p:nvSpPr>
          <p:cNvPr id="3" name="Tijdelijke aanduiding voor inhoud 2"/>
          <p:cNvSpPr>
            <a:spLocks noGrp="1"/>
          </p:cNvSpPr>
          <p:nvPr>
            <p:ph idx="1"/>
          </p:nvPr>
        </p:nvSpPr>
        <p:spPr>
          <a:xfrm>
            <a:off x="612219" y="2631105"/>
            <a:ext cx="7903097" cy="2646722"/>
          </a:xfrm>
        </p:spPr>
        <p:txBody>
          <a:bodyPr anchor="ctr">
            <a:norm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indent="0">
              <a:buNone/>
            </a:pPr>
            <a:r>
              <a:rPr lang="nl-NL" sz="1800" dirty="0">
                <a:solidFill>
                  <a:srgbClr val="22283C"/>
                </a:solidFill>
                <a:latin typeface="Arial" panose="020B0604020202020204" pitchFamily="34" charset="0"/>
                <a:cs typeface="Arial" panose="020B0604020202020204" pitchFamily="34" charset="0"/>
              </a:rPr>
              <a:t>De mogelijkheden worden mede bepaald door:</a:t>
            </a:r>
          </a:p>
          <a:p>
            <a:pPr indent="0">
              <a:buNone/>
            </a:pPr>
            <a:endParaRPr lang="nl-NL" sz="1800" dirty="0">
              <a:solidFill>
                <a:srgbClr val="22283C"/>
              </a:solidFill>
              <a:latin typeface="Arial" panose="020B0604020202020204" pitchFamily="34" charset="0"/>
              <a:cs typeface="Arial" panose="020B0604020202020204" pitchFamily="34" charset="0"/>
            </a:endParaRPr>
          </a:p>
          <a:p>
            <a:r>
              <a:rPr lang="nl-NL" sz="1800" dirty="0">
                <a:solidFill>
                  <a:srgbClr val="22283C"/>
                </a:solidFill>
                <a:latin typeface="Arial" panose="020B0604020202020204" pitchFamily="34" charset="0"/>
                <a:cs typeface="Arial" panose="020B0604020202020204" pitchFamily="34" charset="0"/>
              </a:rPr>
              <a:t>De monumentale waarden</a:t>
            </a:r>
          </a:p>
          <a:p>
            <a:r>
              <a:rPr lang="nl-NL" sz="1800" dirty="0">
                <a:solidFill>
                  <a:srgbClr val="22283C"/>
                </a:solidFill>
                <a:latin typeface="Arial" panose="020B0604020202020204" pitchFamily="34" charset="0"/>
                <a:cs typeface="Arial" panose="020B0604020202020204" pitchFamily="34" charset="0"/>
              </a:rPr>
              <a:t>De bouwfysische beperkingen</a:t>
            </a:r>
          </a:p>
          <a:p>
            <a:r>
              <a:rPr lang="nl-NL" sz="1800" dirty="0">
                <a:solidFill>
                  <a:srgbClr val="22283C"/>
                </a:solidFill>
                <a:latin typeface="Arial" panose="020B0604020202020204" pitchFamily="34" charset="0"/>
                <a:cs typeface="Arial" panose="020B0604020202020204" pitchFamily="34" charset="0"/>
              </a:rPr>
              <a:t>De noodzaak van isolerende maatregelen</a:t>
            </a:r>
          </a:p>
        </p:txBody>
      </p:sp>
    </p:spTree>
    <p:extLst>
      <p:ext uri="{BB962C8B-B14F-4D97-AF65-F5344CB8AC3E}">
        <p14:creationId xmlns:p14="http://schemas.microsoft.com/office/powerpoint/2010/main" val="92040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37DB7F7-CB61-4E89-912F-AC16D00A9EF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 y="857273"/>
            <a:ext cx="5664666" cy="5143455"/>
          </a:xfrm>
          <a:prstGeom prst="rect">
            <a:avLst/>
          </a:prstGeom>
          <a:effectLst/>
        </p:spPr>
      </p:pic>
      <p:sp>
        <p:nvSpPr>
          <p:cNvPr id="6" name="Titel 1">
            <a:extLst>
              <a:ext uri="{FF2B5EF4-FFF2-40B4-BE49-F238E27FC236}">
                <a16:creationId xmlns:a16="http://schemas.microsoft.com/office/drawing/2014/main" id="{464C29C3-F46E-4EEE-8829-3CEE4BEFC809}"/>
              </a:ext>
            </a:extLst>
          </p:cNvPr>
          <p:cNvSpPr>
            <a:spLocks noGrp="1"/>
          </p:cNvSpPr>
          <p:nvPr>
            <p:ph type="title"/>
          </p:nvPr>
        </p:nvSpPr>
        <p:spPr>
          <a:xfrm>
            <a:off x="5664706" y="1368318"/>
            <a:ext cx="3590969" cy="867266"/>
          </a:xfrm>
          <a:solidFill>
            <a:srgbClr val="FFFFFF">
              <a:alpha val="45882"/>
            </a:srgbClr>
          </a:solidFill>
        </p:spPr>
        <p:txBody>
          <a:bodyPr>
            <a:no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nSpc>
                <a:spcPct val="100000"/>
              </a:lnSpc>
            </a:pPr>
            <a:r>
              <a:rPr lang="nl-NL" sz="2081" dirty="0">
                <a:solidFill>
                  <a:srgbClr val="0091C5"/>
                </a:solidFill>
                <a:latin typeface="Arial" panose="020B0604020202020204" pitchFamily="34" charset="0"/>
                <a:cs typeface="Arial" panose="020B0604020202020204" pitchFamily="34" charset="0"/>
              </a:rPr>
              <a:t>Monumenten passend verduurzamen</a:t>
            </a:r>
          </a:p>
        </p:txBody>
      </p:sp>
      <p:sp>
        <p:nvSpPr>
          <p:cNvPr id="7" name="Tijdelijke aanduiding voor inhoud 2">
            <a:extLst>
              <a:ext uri="{FF2B5EF4-FFF2-40B4-BE49-F238E27FC236}">
                <a16:creationId xmlns:a16="http://schemas.microsoft.com/office/drawing/2014/main" id="{8F0E8800-8546-4EF9-A704-7B4D95D2024D}"/>
              </a:ext>
            </a:extLst>
          </p:cNvPr>
          <p:cNvSpPr>
            <a:spLocks noGrp="1"/>
          </p:cNvSpPr>
          <p:nvPr>
            <p:ph idx="1"/>
          </p:nvPr>
        </p:nvSpPr>
        <p:spPr>
          <a:xfrm>
            <a:off x="5719018" y="2171816"/>
            <a:ext cx="3068577" cy="2062778"/>
          </a:xfrm>
        </p:spPr>
        <p:txBody>
          <a:bodyPr>
            <a:normAutofit fontScale="92500"/>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indent="0">
              <a:lnSpc>
                <a:spcPct val="150000"/>
              </a:lnSpc>
              <a:buNone/>
            </a:pPr>
            <a:r>
              <a:rPr lang="nl-NL" sz="1350" dirty="0">
                <a:latin typeface="Arial" panose="020B0604020202020204" pitchFamily="34" charset="0"/>
                <a:cs typeface="Arial" panose="020B0604020202020204" pitchFamily="34" charset="0"/>
              </a:rPr>
              <a:t>Het linker (stalen) raam is origineel. </a:t>
            </a:r>
          </a:p>
          <a:p>
            <a:pPr indent="0">
              <a:lnSpc>
                <a:spcPct val="150000"/>
              </a:lnSpc>
              <a:buNone/>
            </a:pPr>
            <a:r>
              <a:rPr lang="nl-NL" sz="1350" dirty="0">
                <a:latin typeface="Arial" panose="020B0604020202020204" pitchFamily="34" charset="0"/>
                <a:cs typeface="Arial" panose="020B0604020202020204" pitchFamily="34" charset="0"/>
              </a:rPr>
              <a:t>Het rechter raam geeft een totaal ander beeld:</a:t>
            </a:r>
          </a:p>
          <a:p>
            <a:pPr marL="192884" indent="-192884">
              <a:lnSpc>
                <a:spcPct val="150000"/>
              </a:lnSpc>
              <a:buFontTx/>
              <a:buChar char="-"/>
            </a:pPr>
            <a:r>
              <a:rPr lang="nl-NL" sz="1350" dirty="0">
                <a:latin typeface="Arial" panose="020B0604020202020204" pitchFamily="34" charset="0"/>
                <a:cs typeface="Arial" panose="020B0604020202020204" pitchFamily="34" charset="0"/>
              </a:rPr>
              <a:t>Te dikke roeden;</a:t>
            </a:r>
          </a:p>
          <a:p>
            <a:pPr marL="192884" indent="-192884">
              <a:lnSpc>
                <a:spcPct val="150000"/>
              </a:lnSpc>
              <a:buFontTx/>
              <a:buChar char="-"/>
            </a:pPr>
            <a:r>
              <a:rPr lang="nl-NL" sz="1350" dirty="0">
                <a:latin typeface="Arial" panose="020B0604020202020204" pitchFamily="34" charset="0"/>
                <a:cs typeface="Arial" panose="020B0604020202020204" pitchFamily="34" charset="0"/>
              </a:rPr>
              <a:t>Hout i.p.v. staal;</a:t>
            </a:r>
          </a:p>
          <a:p>
            <a:pPr marL="192884" indent="-192884">
              <a:lnSpc>
                <a:spcPct val="150000"/>
              </a:lnSpc>
              <a:buFontTx/>
              <a:buChar char="-"/>
            </a:pPr>
            <a:r>
              <a:rPr lang="nl-NL" sz="1350" dirty="0">
                <a:latin typeface="Arial" panose="020B0604020202020204" pitchFamily="34" charset="0"/>
                <a:cs typeface="Arial" panose="020B0604020202020204" pitchFamily="34" charset="0"/>
              </a:rPr>
              <a:t>Ventilatievoorziening teveel aanwezig.</a:t>
            </a:r>
          </a:p>
          <a:p>
            <a:endParaRPr lang="nl-NL" sz="1012" dirty="0"/>
          </a:p>
        </p:txBody>
      </p:sp>
    </p:spTree>
    <p:extLst>
      <p:ext uri="{BB962C8B-B14F-4D97-AF65-F5344CB8AC3E}">
        <p14:creationId xmlns:p14="http://schemas.microsoft.com/office/powerpoint/2010/main" val="1844000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110" y="1975771"/>
            <a:ext cx="2500290" cy="262430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algn="ctr" defTabSz="685768" fontAlgn="auto">
              <a:spcBef>
                <a:spcPts val="0"/>
              </a:spcBef>
              <a:spcAft>
                <a:spcPts val="0"/>
              </a:spcAft>
              <a:buClr>
                <a:srgbClr val="000000"/>
              </a:buClr>
            </a:pPr>
            <a:endParaRPr lang="en-US" sz="2226">
              <a:solidFill>
                <a:prstClr val="black"/>
              </a:solidFill>
              <a:latin typeface="Calibri" panose="020F0502020204030204"/>
              <a:sym typeface="Arial"/>
            </a:endParaRPr>
          </a:p>
        </p:txBody>
      </p:sp>
      <p:sp>
        <p:nvSpPr>
          <p:cNvPr id="2" name="Titel 1">
            <a:extLst>
              <a:ext uri="{FF2B5EF4-FFF2-40B4-BE49-F238E27FC236}">
                <a16:creationId xmlns:a16="http://schemas.microsoft.com/office/drawing/2014/main" id="{52D036A4-8A90-F986-5312-954DD1B0D69F}"/>
              </a:ext>
            </a:extLst>
          </p:cNvPr>
          <p:cNvSpPr>
            <a:spLocks noGrp="1"/>
          </p:cNvSpPr>
          <p:nvPr>
            <p:ph type="title"/>
          </p:nvPr>
        </p:nvSpPr>
        <p:spPr>
          <a:xfrm>
            <a:off x="771558" y="2332710"/>
            <a:ext cx="1971658" cy="1910426"/>
          </a:xfrm>
          <a:noFill/>
        </p:spPr>
        <p:txBody>
          <a:bodyPr vert="horz" lIns="68579" tIns="34290" rIns="68579" bIns="34290" rtlCol="0" anchor="ctr">
            <a:no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en-US" sz="2001" dirty="0" err="1">
                <a:solidFill>
                  <a:srgbClr val="FFFFFF"/>
                </a:solidFill>
                <a:latin typeface="+mj-lt"/>
                <a:ea typeface="+mj-ea"/>
                <a:cs typeface="+mj-cs"/>
              </a:rPr>
              <a:t>Behoud</a:t>
            </a:r>
            <a:r>
              <a:rPr lang="en-US" sz="2001" dirty="0">
                <a:solidFill>
                  <a:srgbClr val="FFFFFF"/>
                </a:solidFill>
                <a:latin typeface="+mj-lt"/>
                <a:ea typeface="+mj-ea"/>
                <a:cs typeface="+mj-cs"/>
              </a:rPr>
              <a:t> </a:t>
            </a:r>
            <a:r>
              <a:rPr lang="en-US" sz="2001" dirty="0" err="1">
                <a:solidFill>
                  <a:srgbClr val="FFFFFF"/>
                </a:solidFill>
                <a:latin typeface="+mj-lt"/>
                <a:ea typeface="+mj-ea"/>
                <a:cs typeface="+mj-cs"/>
              </a:rPr>
              <a:t>gaat</a:t>
            </a:r>
            <a:r>
              <a:rPr lang="en-US" sz="2001" dirty="0">
                <a:solidFill>
                  <a:srgbClr val="FFFFFF"/>
                </a:solidFill>
                <a:latin typeface="+mj-lt"/>
                <a:ea typeface="+mj-ea"/>
                <a:cs typeface="+mj-cs"/>
              </a:rPr>
              <a:t> </a:t>
            </a:r>
            <a:r>
              <a:rPr lang="en-US" sz="2001" dirty="0" err="1">
                <a:solidFill>
                  <a:srgbClr val="FFFFFF"/>
                </a:solidFill>
                <a:latin typeface="+mj-lt"/>
                <a:ea typeface="+mj-ea"/>
                <a:cs typeface="+mj-cs"/>
              </a:rPr>
              <a:t>voor</a:t>
            </a:r>
            <a:r>
              <a:rPr lang="en-US" sz="2001" dirty="0">
                <a:solidFill>
                  <a:srgbClr val="FFFFFF"/>
                </a:solidFill>
                <a:latin typeface="+mj-lt"/>
                <a:ea typeface="+mj-ea"/>
                <a:cs typeface="+mj-cs"/>
              </a:rPr>
              <a:t> </a:t>
            </a:r>
            <a:r>
              <a:rPr lang="en-US" sz="2001" dirty="0" err="1">
                <a:solidFill>
                  <a:srgbClr val="FFFFFF"/>
                </a:solidFill>
                <a:latin typeface="+mj-lt"/>
                <a:ea typeface="+mj-ea"/>
                <a:cs typeface="+mj-cs"/>
              </a:rPr>
              <a:t>vervangen</a:t>
            </a:r>
            <a:r>
              <a:rPr lang="en-US" sz="2001" dirty="0">
                <a:solidFill>
                  <a:srgbClr val="FFFFFF"/>
                </a:solidFill>
                <a:latin typeface="+mj-lt"/>
                <a:ea typeface="+mj-ea"/>
                <a:cs typeface="+mj-cs"/>
              </a:rPr>
              <a:t>: </a:t>
            </a:r>
            <a:br>
              <a:rPr lang="en-US" sz="2001" dirty="0">
                <a:solidFill>
                  <a:srgbClr val="FFFFFF"/>
                </a:solidFill>
                <a:latin typeface="+mj-lt"/>
                <a:ea typeface="+mj-ea"/>
                <a:cs typeface="+mj-cs"/>
              </a:rPr>
            </a:br>
            <a:br>
              <a:rPr lang="en-US" sz="2001" dirty="0">
                <a:solidFill>
                  <a:srgbClr val="FFFFFF"/>
                </a:solidFill>
                <a:latin typeface="+mj-lt"/>
                <a:ea typeface="+mj-ea"/>
                <a:cs typeface="+mj-cs"/>
              </a:rPr>
            </a:br>
            <a:r>
              <a:rPr lang="en-US" sz="2001" dirty="0">
                <a:solidFill>
                  <a:srgbClr val="FFFFFF"/>
                </a:solidFill>
                <a:latin typeface="+mj-lt"/>
                <a:ea typeface="+mj-ea"/>
                <a:cs typeface="+mj-cs"/>
              </a:rPr>
              <a:t>We </a:t>
            </a:r>
            <a:r>
              <a:rPr lang="en-US" sz="2001" dirty="0" err="1">
                <a:solidFill>
                  <a:srgbClr val="FFFFFF"/>
                </a:solidFill>
                <a:latin typeface="+mj-lt"/>
                <a:ea typeface="+mj-ea"/>
                <a:cs typeface="+mj-cs"/>
              </a:rPr>
              <a:t>vervangen</a:t>
            </a:r>
            <a:r>
              <a:rPr lang="en-US" sz="2001" dirty="0">
                <a:solidFill>
                  <a:srgbClr val="FFFFFF"/>
                </a:solidFill>
                <a:latin typeface="+mj-lt"/>
                <a:ea typeface="+mj-ea"/>
                <a:cs typeface="+mj-cs"/>
              </a:rPr>
              <a:t> de ramen maar het </a:t>
            </a:r>
            <a:r>
              <a:rPr lang="en-US" sz="2001" dirty="0" err="1">
                <a:solidFill>
                  <a:srgbClr val="FFFFFF"/>
                </a:solidFill>
                <a:latin typeface="+mj-lt"/>
                <a:ea typeface="+mj-ea"/>
                <a:cs typeface="+mj-cs"/>
              </a:rPr>
              <a:t>verschil</a:t>
            </a:r>
            <a:r>
              <a:rPr lang="en-US" sz="2001" dirty="0">
                <a:solidFill>
                  <a:srgbClr val="FFFFFF"/>
                </a:solidFill>
                <a:latin typeface="+mj-lt"/>
                <a:ea typeface="+mj-ea"/>
                <a:cs typeface="+mj-cs"/>
              </a:rPr>
              <a:t> </a:t>
            </a:r>
            <a:r>
              <a:rPr lang="en-US" sz="2001" dirty="0" err="1">
                <a:solidFill>
                  <a:srgbClr val="FFFFFF"/>
                </a:solidFill>
                <a:latin typeface="+mj-lt"/>
                <a:ea typeface="+mj-ea"/>
                <a:cs typeface="+mj-cs"/>
              </a:rPr>
              <a:t>zie</a:t>
            </a:r>
            <a:r>
              <a:rPr lang="en-US" sz="2001" dirty="0">
                <a:solidFill>
                  <a:srgbClr val="FFFFFF"/>
                </a:solidFill>
                <a:latin typeface="+mj-lt"/>
                <a:ea typeface="+mj-ea"/>
                <a:cs typeface="+mj-cs"/>
              </a:rPr>
              <a:t> je </a:t>
            </a:r>
            <a:r>
              <a:rPr lang="en-US" sz="2001" dirty="0" err="1">
                <a:solidFill>
                  <a:srgbClr val="FFFFFF"/>
                </a:solidFill>
                <a:latin typeface="+mj-lt"/>
                <a:ea typeface="+mj-ea"/>
                <a:cs typeface="+mj-cs"/>
              </a:rPr>
              <a:t>niet</a:t>
            </a:r>
            <a:r>
              <a:rPr lang="en-US" sz="2001" dirty="0">
                <a:solidFill>
                  <a:srgbClr val="FFFFFF"/>
                </a:solidFill>
                <a:latin typeface="+mj-lt"/>
                <a:ea typeface="+mj-ea"/>
                <a:cs typeface="+mj-cs"/>
              </a:rPr>
              <a:t>……..</a:t>
            </a:r>
          </a:p>
        </p:txBody>
      </p:sp>
      <p:pic>
        <p:nvPicPr>
          <p:cNvPr id="7" name="Tijdelijke aanduiding voor inhoud 6">
            <a:extLst>
              <a:ext uri="{FF2B5EF4-FFF2-40B4-BE49-F238E27FC236}">
                <a16:creationId xmlns:a16="http://schemas.microsoft.com/office/drawing/2014/main" id="{812893AF-8F61-DE7C-66CA-D2EED60A1E9A}"/>
              </a:ext>
            </a:extLst>
          </p:cNvPr>
          <p:cNvPicPr>
            <a:picLocks noGrp="1" noChangeAspect="1"/>
          </p:cNvPicPr>
          <p:nvPr>
            <p:ph idx="1"/>
          </p:nvPr>
        </p:nvPicPr>
        <p:blipFill>
          <a:blip r:embed="rId3"/>
          <a:stretch>
            <a:fillRect/>
          </a:stretch>
        </p:blipFill>
        <p:spPr>
          <a:xfrm>
            <a:off x="3989410" y="1339868"/>
            <a:ext cx="4272652" cy="4176518"/>
          </a:xfrm>
          <a:prstGeom prst="rect">
            <a:avLst/>
          </a:prstGeom>
        </p:spPr>
      </p:pic>
    </p:spTree>
    <p:extLst>
      <p:ext uri="{BB962C8B-B14F-4D97-AF65-F5344CB8AC3E}">
        <p14:creationId xmlns:p14="http://schemas.microsoft.com/office/powerpoint/2010/main" val="3344338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titled image">
            <a:extLst>
              <a:ext uri="{FF2B5EF4-FFF2-40B4-BE49-F238E27FC236}">
                <a16:creationId xmlns:a16="http://schemas.microsoft.com/office/drawing/2014/main" id="{C3E7D0CB-EF35-4F13-B9F3-F2319598034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333154" y="1076562"/>
            <a:ext cx="5810806" cy="483939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C404D93-1671-4827-A169-CAE7893E190E}"/>
              </a:ext>
            </a:extLst>
          </p:cNvPr>
          <p:cNvSpPr>
            <a:spLocks noGrp="1"/>
          </p:cNvSpPr>
          <p:nvPr>
            <p:ph type="title"/>
          </p:nvPr>
        </p:nvSpPr>
        <p:spPr>
          <a:xfrm>
            <a:off x="258124" y="1076563"/>
            <a:ext cx="4129980" cy="1990491"/>
          </a:xfrm>
        </p:spPr>
        <p:txBody>
          <a:bodyPr>
            <a:normAutofit/>
          </a:bodyPr>
          <a:lstStyle>
            <a:defPPr>
              <a:defRPr lang="nl-NL"/>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r>
              <a:rPr lang="nl-NL" sz="2456" dirty="0">
                <a:solidFill>
                  <a:srgbClr val="0091C5"/>
                </a:solidFill>
                <a:latin typeface="Arial" panose="020B0604020202020204" pitchFamily="34" charset="0"/>
                <a:cs typeface="Arial" panose="020B0604020202020204" pitchFamily="34" charset="0"/>
              </a:rPr>
              <a:t>Hoe hoger de isolatiewaarde, hoe beter?</a:t>
            </a:r>
          </a:p>
        </p:txBody>
      </p:sp>
    </p:spTree>
    <p:extLst>
      <p:ext uri="{BB962C8B-B14F-4D97-AF65-F5344CB8AC3E}">
        <p14:creationId xmlns:p14="http://schemas.microsoft.com/office/powerpoint/2010/main" val="1710538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37EE15-53AB-5721-CE4F-D47B72F5F74A}"/>
              </a:ext>
            </a:extLst>
          </p:cNvPr>
          <p:cNvPicPr>
            <a:picLocks noChangeAspect="1"/>
          </p:cNvPicPr>
          <p:nvPr/>
        </p:nvPicPr>
        <p:blipFill>
          <a:blip r:embed="rId2"/>
          <a:stretch>
            <a:fillRect/>
          </a:stretch>
        </p:blipFill>
        <p:spPr>
          <a:xfrm>
            <a:off x="1" y="830510"/>
            <a:ext cx="9144000" cy="5134063"/>
          </a:xfrm>
          <a:prstGeom prst="rect">
            <a:avLst/>
          </a:prstGeom>
        </p:spPr>
      </p:pic>
    </p:spTree>
    <p:extLst>
      <p:ext uri="{BB962C8B-B14F-4D97-AF65-F5344CB8AC3E}">
        <p14:creationId xmlns:p14="http://schemas.microsoft.com/office/powerpoint/2010/main" val="496494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61F4855-F7F1-03D4-FA1D-C5910FF627FD}"/>
              </a:ext>
            </a:extLst>
          </p:cNvPr>
          <p:cNvPicPr>
            <a:picLocks noChangeAspect="1"/>
          </p:cNvPicPr>
          <p:nvPr/>
        </p:nvPicPr>
        <p:blipFill>
          <a:blip r:embed="rId3"/>
          <a:stretch>
            <a:fillRect/>
          </a:stretch>
        </p:blipFill>
        <p:spPr>
          <a:xfrm>
            <a:off x="0" y="970471"/>
            <a:ext cx="9144000" cy="4917057"/>
          </a:xfrm>
          <a:prstGeom prst="rect">
            <a:avLst/>
          </a:prstGeom>
        </p:spPr>
      </p:pic>
    </p:spTree>
    <p:extLst>
      <p:ext uri="{BB962C8B-B14F-4D97-AF65-F5344CB8AC3E}">
        <p14:creationId xmlns:p14="http://schemas.microsoft.com/office/powerpoint/2010/main" val="385874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11EE2-B677-D07C-5D65-36031F7F620F}"/>
              </a:ext>
            </a:extLst>
          </p:cNvPr>
          <p:cNvSpPr>
            <a:spLocks noGrp="1"/>
          </p:cNvSpPr>
          <p:nvPr>
            <p:ph type="title"/>
          </p:nvPr>
        </p:nvSpPr>
        <p:spPr/>
        <p:txBody>
          <a:bodyPr>
            <a:normAutofit/>
          </a:bodyPr>
          <a:lstStyle/>
          <a:p>
            <a:r>
              <a:rPr lang="nl-NL" sz="2729" dirty="0">
                <a:solidFill>
                  <a:srgbClr val="0091C5"/>
                </a:solidFill>
                <a:latin typeface="Arial" panose="020B0604020202020204" pitchFamily="34" charset="0"/>
                <a:cs typeface="Arial" panose="020B0604020202020204" pitchFamily="34" charset="0"/>
              </a:rPr>
              <a:t>Stap 1: Het voorwerk</a:t>
            </a:r>
          </a:p>
        </p:txBody>
      </p:sp>
      <p:sp>
        <p:nvSpPr>
          <p:cNvPr id="3" name="Tijdelijke aanduiding voor inhoud 2">
            <a:extLst>
              <a:ext uri="{FF2B5EF4-FFF2-40B4-BE49-F238E27FC236}">
                <a16:creationId xmlns:a16="http://schemas.microsoft.com/office/drawing/2014/main" id="{626A7AF0-E8FF-C061-B361-A3C67381E57E}"/>
              </a:ext>
            </a:extLst>
          </p:cNvPr>
          <p:cNvSpPr>
            <a:spLocks noGrp="1"/>
          </p:cNvSpPr>
          <p:nvPr>
            <p:ph idx="1"/>
          </p:nvPr>
        </p:nvSpPr>
        <p:spPr>
          <a:xfrm>
            <a:off x="628650" y="2226480"/>
            <a:ext cx="7812702" cy="3263475"/>
          </a:xfrm>
        </p:spPr>
        <p:txBody>
          <a:bodyPr>
            <a:normAutofit/>
          </a:bodyPr>
          <a:lstStyle/>
          <a:p>
            <a:pPr>
              <a:lnSpc>
                <a:spcPct val="150000"/>
              </a:lnSpc>
            </a:pPr>
            <a:r>
              <a:rPr lang="nl-NL" sz="2001" dirty="0">
                <a:latin typeface="Arial" panose="020B0604020202020204" pitchFamily="34" charset="0"/>
                <a:cs typeface="Arial" panose="020B0604020202020204" pitchFamily="34" charset="0"/>
              </a:rPr>
              <a:t>Wat is uw ambitie, bepaal de doelstelling van de verduurzaming.</a:t>
            </a:r>
          </a:p>
          <a:p>
            <a:pPr>
              <a:lnSpc>
                <a:spcPct val="150000"/>
              </a:lnSpc>
            </a:pPr>
            <a:r>
              <a:rPr lang="nl-NL" sz="2001" dirty="0">
                <a:latin typeface="Arial" panose="020B0604020202020204" pitchFamily="34" charset="0"/>
                <a:cs typeface="Arial" panose="020B0604020202020204" pitchFamily="34" charset="0"/>
              </a:rPr>
              <a:t>Maak het gebruik en verbruik van uw pand inzichtelijk.</a:t>
            </a:r>
          </a:p>
          <a:p>
            <a:pPr>
              <a:lnSpc>
                <a:spcPct val="150000"/>
              </a:lnSpc>
            </a:pPr>
            <a:r>
              <a:rPr lang="nl-NL" sz="2001" dirty="0">
                <a:latin typeface="Arial" panose="020B0604020202020204" pitchFamily="34" charset="0"/>
                <a:cs typeface="Arial" panose="020B0604020202020204" pitchFamily="34" charset="0"/>
              </a:rPr>
              <a:t>Heeft u onderhouds- of verbouwingsplannen?</a:t>
            </a:r>
          </a:p>
          <a:p>
            <a:pPr>
              <a:lnSpc>
                <a:spcPct val="150000"/>
              </a:lnSpc>
            </a:pPr>
            <a:r>
              <a:rPr lang="nl-NL" sz="2001" dirty="0">
                <a:latin typeface="Arial" panose="020B0604020202020204" pitchFamily="34" charset="0"/>
                <a:cs typeface="Arial" panose="020B0604020202020204" pitchFamily="34" charset="0"/>
              </a:rPr>
              <a:t>Zijn er al verduurzamingsmaatregelen uitgevoerd?</a:t>
            </a:r>
          </a:p>
        </p:txBody>
      </p:sp>
    </p:spTree>
    <p:extLst>
      <p:ext uri="{BB962C8B-B14F-4D97-AF65-F5344CB8AC3E}">
        <p14:creationId xmlns:p14="http://schemas.microsoft.com/office/powerpoint/2010/main" val="1514953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3C8B-2AAE-5ECD-2A08-18EB8CAC67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8DCE94-C18F-E2F6-93BF-56C87D5DC1F7}"/>
              </a:ext>
            </a:extLst>
          </p:cNvPr>
          <p:cNvSpPr>
            <a:spLocks noGrp="1"/>
          </p:cNvSpPr>
          <p:nvPr>
            <p:ph type="title"/>
          </p:nvPr>
        </p:nvSpPr>
        <p:spPr/>
        <p:txBody>
          <a:bodyPr>
            <a:normAutofit/>
          </a:bodyPr>
          <a:lstStyle/>
          <a:p>
            <a:r>
              <a:rPr lang="nl-NL" sz="2729" dirty="0">
                <a:solidFill>
                  <a:srgbClr val="0091C5"/>
                </a:solidFill>
                <a:latin typeface="Arial" panose="020B0604020202020204" pitchFamily="34" charset="0"/>
                <a:cs typeface="Arial" panose="020B0604020202020204" pitchFamily="34" charset="0"/>
              </a:rPr>
              <a:t>Stap 2: Het advies</a:t>
            </a:r>
          </a:p>
        </p:txBody>
      </p:sp>
      <p:sp>
        <p:nvSpPr>
          <p:cNvPr id="3" name="Tijdelijke aanduiding voor inhoud 2">
            <a:extLst>
              <a:ext uri="{FF2B5EF4-FFF2-40B4-BE49-F238E27FC236}">
                <a16:creationId xmlns:a16="http://schemas.microsoft.com/office/drawing/2014/main" id="{91992247-4723-2DDE-A72F-ED3337C2F2FA}"/>
              </a:ext>
            </a:extLst>
          </p:cNvPr>
          <p:cNvSpPr>
            <a:spLocks noGrp="1"/>
          </p:cNvSpPr>
          <p:nvPr>
            <p:ph idx="1"/>
          </p:nvPr>
        </p:nvSpPr>
        <p:spPr>
          <a:xfrm>
            <a:off x="628650" y="2226480"/>
            <a:ext cx="7812702" cy="3263475"/>
          </a:xfrm>
        </p:spPr>
        <p:txBody>
          <a:bodyPr>
            <a:normAutofit fontScale="85000" lnSpcReduction="10000"/>
          </a:bodyPr>
          <a:lstStyle/>
          <a:p>
            <a:pPr marL="0" indent="0">
              <a:lnSpc>
                <a:spcPct val="150000"/>
              </a:lnSpc>
              <a:buNone/>
            </a:pPr>
            <a:r>
              <a:rPr lang="nl-NL" sz="2001" dirty="0">
                <a:latin typeface="Arial" panose="020B0604020202020204" pitchFamily="34" charset="0"/>
                <a:cs typeface="Arial" panose="020B0604020202020204" pitchFamily="34" charset="0"/>
              </a:rPr>
              <a:t>Een specialist kan een verduurzamingsplan voor u opstellen, u vindt een specialist op </a:t>
            </a:r>
            <a:r>
              <a:rPr lang="nl-NL" sz="2001" i="1" dirty="0">
                <a:latin typeface="Arial" panose="020B0604020202020204" pitchFamily="34" charset="0"/>
                <a:cs typeface="Arial" panose="020B0604020202020204" pitchFamily="34" charset="0"/>
              </a:rPr>
              <a:t>Restauratiefonds.nl</a:t>
            </a:r>
          </a:p>
          <a:p>
            <a:pPr>
              <a:lnSpc>
                <a:spcPct val="150000"/>
              </a:lnSpc>
            </a:pPr>
            <a:r>
              <a:rPr lang="nl-NL" sz="2001" dirty="0">
                <a:latin typeface="Arial" panose="020B0604020202020204" pitchFamily="34" charset="0"/>
                <a:cs typeface="Arial" panose="020B0604020202020204" pitchFamily="34" charset="0"/>
              </a:rPr>
              <a:t>De monumentale waarden worden vastgesteld</a:t>
            </a:r>
          </a:p>
          <a:p>
            <a:pPr>
              <a:lnSpc>
                <a:spcPct val="150000"/>
              </a:lnSpc>
            </a:pPr>
            <a:r>
              <a:rPr lang="nl-NL" sz="2001" dirty="0">
                <a:latin typeface="Arial" panose="020B0604020202020204" pitchFamily="34" charset="0"/>
                <a:cs typeface="Arial" panose="020B0604020202020204" pitchFamily="34" charset="0"/>
              </a:rPr>
              <a:t>Deze monumentale waarden bepalen voor een groot deel de strategie.</a:t>
            </a:r>
          </a:p>
          <a:p>
            <a:pPr>
              <a:lnSpc>
                <a:spcPct val="150000"/>
              </a:lnSpc>
            </a:pPr>
            <a:r>
              <a:rPr lang="nl-NL" sz="2001" dirty="0">
                <a:latin typeface="Arial" panose="020B0604020202020204" pitchFamily="34" charset="0"/>
                <a:cs typeface="Arial" panose="020B0604020202020204" pitchFamily="34" charset="0"/>
              </a:rPr>
              <a:t>Eventuele bouwkundige problemen worden meegenomen in het plan</a:t>
            </a:r>
          </a:p>
          <a:p>
            <a:pPr>
              <a:lnSpc>
                <a:spcPct val="150000"/>
              </a:lnSpc>
            </a:pPr>
            <a:r>
              <a:rPr lang="nl-NL" sz="2001" dirty="0">
                <a:latin typeface="Arial" panose="020B0604020202020204" pitchFamily="34" charset="0"/>
                <a:cs typeface="Arial" panose="020B0604020202020204" pitchFamily="34" charset="0"/>
              </a:rPr>
              <a:t>Bepaal al vast zelf wat uw budget is, al dan niet met een laagrentende lening voor verduurzaming</a:t>
            </a:r>
          </a:p>
        </p:txBody>
      </p:sp>
    </p:spTree>
    <p:extLst>
      <p:ext uri="{BB962C8B-B14F-4D97-AF65-F5344CB8AC3E}">
        <p14:creationId xmlns:p14="http://schemas.microsoft.com/office/powerpoint/2010/main" val="2660021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865A-D461-48EF-81DF-B1959EAF8E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292E57-7BDB-9657-3A5E-D494EFBAEFEA}"/>
              </a:ext>
            </a:extLst>
          </p:cNvPr>
          <p:cNvSpPr>
            <a:spLocks noGrp="1"/>
          </p:cNvSpPr>
          <p:nvPr>
            <p:ph type="title"/>
          </p:nvPr>
        </p:nvSpPr>
        <p:spPr/>
        <p:txBody>
          <a:bodyPr>
            <a:normAutofit/>
          </a:bodyPr>
          <a:lstStyle/>
          <a:p>
            <a:r>
              <a:rPr lang="nl-NL" sz="2729" dirty="0">
                <a:solidFill>
                  <a:srgbClr val="0091C5"/>
                </a:solidFill>
                <a:latin typeface="Arial" panose="020B0604020202020204" pitchFamily="34" charset="0"/>
                <a:cs typeface="Arial" panose="020B0604020202020204" pitchFamily="34" charset="0"/>
              </a:rPr>
              <a:t>Stap 3: Het plan</a:t>
            </a:r>
          </a:p>
        </p:txBody>
      </p:sp>
      <p:sp>
        <p:nvSpPr>
          <p:cNvPr id="3" name="Tijdelijke aanduiding voor inhoud 2">
            <a:extLst>
              <a:ext uri="{FF2B5EF4-FFF2-40B4-BE49-F238E27FC236}">
                <a16:creationId xmlns:a16="http://schemas.microsoft.com/office/drawing/2014/main" id="{E3F67B8D-ECC0-E132-5C70-0A846FD2E0CA}"/>
              </a:ext>
            </a:extLst>
          </p:cNvPr>
          <p:cNvSpPr>
            <a:spLocks noGrp="1"/>
          </p:cNvSpPr>
          <p:nvPr>
            <p:ph idx="1"/>
          </p:nvPr>
        </p:nvSpPr>
        <p:spPr>
          <a:xfrm>
            <a:off x="628650" y="2226480"/>
            <a:ext cx="7812702" cy="3263475"/>
          </a:xfrm>
        </p:spPr>
        <p:txBody>
          <a:bodyPr>
            <a:normAutofit fontScale="92500" lnSpcReduction="10000"/>
          </a:bodyPr>
          <a:lstStyle/>
          <a:p>
            <a:pPr>
              <a:lnSpc>
                <a:spcPct val="150000"/>
              </a:lnSpc>
            </a:pPr>
            <a:r>
              <a:rPr lang="nl-NL" sz="2001" dirty="0">
                <a:latin typeface="Arial" panose="020B0604020202020204" pitchFamily="34" charset="0"/>
                <a:cs typeface="Arial" panose="020B0604020202020204" pitchFamily="34" charset="0"/>
              </a:rPr>
              <a:t>Overleg wat het meest ideale pakket is voor uw situatie</a:t>
            </a:r>
          </a:p>
          <a:p>
            <a:pPr>
              <a:lnSpc>
                <a:spcPct val="150000"/>
              </a:lnSpc>
            </a:pPr>
            <a:r>
              <a:rPr lang="nl-NL" sz="2001" dirty="0">
                <a:latin typeface="Arial" panose="020B0604020202020204" pitchFamily="34" charset="0"/>
                <a:cs typeface="Arial" panose="020B0604020202020204" pitchFamily="34" charset="0"/>
              </a:rPr>
              <a:t>Werk dit plan uit tot een uitvoeringsplan. Heeft u deze kennis niet in huis, vraag dan een adviseur met kennis van monumenten.</a:t>
            </a:r>
          </a:p>
          <a:p>
            <a:pPr>
              <a:lnSpc>
                <a:spcPct val="150000"/>
              </a:lnSpc>
            </a:pPr>
            <a:r>
              <a:rPr lang="nl-NL" sz="2001" dirty="0">
                <a:latin typeface="Arial" panose="020B0604020202020204" pitchFamily="34" charset="0"/>
                <a:cs typeface="Arial" panose="020B0604020202020204" pitchFamily="34" charset="0"/>
              </a:rPr>
              <a:t>Regel een mogelijke financiering c.q. subsidies</a:t>
            </a:r>
          </a:p>
          <a:p>
            <a:pPr>
              <a:lnSpc>
                <a:spcPct val="150000"/>
              </a:lnSpc>
            </a:pPr>
            <a:r>
              <a:rPr lang="nl-NL" sz="2001" dirty="0">
                <a:latin typeface="Arial" panose="020B0604020202020204" pitchFamily="34" charset="0"/>
                <a:cs typeface="Arial" panose="020B0604020202020204" pitchFamily="34" charset="0"/>
              </a:rPr>
              <a:t>Overleg met uw gemeente welke maatregelen vergunningsvrij zijn en waarvoor u een vergunning dient aan te vragen.</a:t>
            </a:r>
          </a:p>
          <a:p>
            <a:pPr>
              <a:lnSpc>
                <a:spcPct val="150000"/>
              </a:lnSpc>
            </a:pPr>
            <a:r>
              <a:rPr lang="nl-NL" sz="2001" dirty="0">
                <a:latin typeface="Arial" panose="020B0604020202020204" pitchFamily="34" charset="0"/>
                <a:cs typeface="Arial" panose="020B0604020202020204" pitchFamily="34" charset="0"/>
              </a:rPr>
              <a:t>Vraag de omgevingsvergunning aan (mits van toepassing)</a:t>
            </a:r>
          </a:p>
        </p:txBody>
      </p:sp>
    </p:spTree>
    <p:extLst>
      <p:ext uri="{BB962C8B-B14F-4D97-AF65-F5344CB8AC3E}">
        <p14:creationId xmlns:p14="http://schemas.microsoft.com/office/powerpoint/2010/main" val="3250752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4367-4553-06F7-67AF-AFA44DFC0C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235403-BBC5-5955-17DD-486DBE97B8BA}"/>
              </a:ext>
            </a:extLst>
          </p:cNvPr>
          <p:cNvSpPr>
            <a:spLocks noGrp="1"/>
          </p:cNvSpPr>
          <p:nvPr>
            <p:ph type="title"/>
          </p:nvPr>
        </p:nvSpPr>
        <p:spPr/>
        <p:txBody>
          <a:bodyPr>
            <a:normAutofit/>
          </a:bodyPr>
          <a:lstStyle/>
          <a:p>
            <a:r>
              <a:rPr lang="nl-NL" sz="2729" dirty="0">
                <a:solidFill>
                  <a:srgbClr val="0091C5"/>
                </a:solidFill>
                <a:latin typeface="Arial" panose="020B0604020202020204" pitchFamily="34" charset="0"/>
                <a:cs typeface="Arial" panose="020B0604020202020204" pitchFamily="34" charset="0"/>
              </a:rPr>
              <a:t>Stap 4: De uitvoering</a:t>
            </a:r>
          </a:p>
        </p:txBody>
      </p:sp>
      <p:sp>
        <p:nvSpPr>
          <p:cNvPr id="3" name="Tijdelijke aanduiding voor inhoud 2">
            <a:extLst>
              <a:ext uri="{FF2B5EF4-FFF2-40B4-BE49-F238E27FC236}">
                <a16:creationId xmlns:a16="http://schemas.microsoft.com/office/drawing/2014/main" id="{C84C33A1-8579-FEC3-D289-8405720FDC3E}"/>
              </a:ext>
            </a:extLst>
          </p:cNvPr>
          <p:cNvSpPr>
            <a:spLocks noGrp="1"/>
          </p:cNvSpPr>
          <p:nvPr>
            <p:ph idx="1"/>
          </p:nvPr>
        </p:nvSpPr>
        <p:spPr>
          <a:xfrm>
            <a:off x="628650" y="2226480"/>
            <a:ext cx="8155609" cy="3263475"/>
          </a:xfrm>
        </p:spPr>
        <p:txBody>
          <a:bodyPr>
            <a:normAutofit lnSpcReduction="10000"/>
          </a:bodyPr>
          <a:lstStyle/>
          <a:p>
            <a:pPr>
              <a:lnSpc>
                <a:spcPct val="150000"/>
              </a:lnSpc>
            </a:pPr>
            <a:r>
              <a:rPr lang="nl-NL" sz="2001" dirty="0">
                <a:latin typeface="Arial" panose="020B0604020202020204" pitchFamily="34" charset="0"/>
                <a:cs typeface="Arial" panose="020B0604020202020204" pitchFamily="34" charset="0"/>
              </a:rPr>
              <a:t>Zoek één of meerdere partijen die ervaring hebben met monumenten en het werk kunnen uitvoeren.</a:t>
            </a:r>
          </a:p>
          <a:p>
            <a:pPr>
              <a:lnSpc>
                <a:spcPct val="150000"/>
              </a:lnSpc>
            </a:pPr>
            <a:r>
              <a:rPr lang="nl-NL" sz="2001" dirty="0">
                <a:latin typeface="Arial" panose="020B0604020202020204" pitchFamily="34" charset="0"/>
                <a:cs typeface="Arial" panose="020B0604020202020204" pitchFamily="34" charset="0"/>
              </a:rPr>
              <a:t>Vraag bij deze partij(en) een offerte aan, eventueel i.c.m. met een subsidieaanvraag</a:t>
            </a:r>
          </a:p>
          <a:p>
            <a:pPr>
              <a:lnSpc>
                <a:spcPct val="150000"/>
              </a:lnSpc>
            </a:pPr>
            <a:r>
              <a:rPr lang="nl-NL" sz="2001" dirty="0">
                <a:latin typeface="Arial" panose="020B0604020202020204" pitchFamily="34" charset="0"/>
                <a:cs typeface="Arial" panose="020B0604020202020204" pitchFamily="34" charset="0"/>
              </a:rPr>
              <a:t>Heeft u de omgevingsvergunning? Start dan pas met de werkzaamheden </a:t>
            </a:r>
          </a:p>
          <a:p>
            <a:pPr marL="0" indent="0">
              <a:lnSpc>
                <a:spcPct val="150000"/>
              </a:lnSpc>
              <a:buNone/>
            </a:pPr>
            <a:r>
              <a:rPr lang="nl-NL" sz="2001" b="1" dirty="0">
                <a:latin typeface="Arial" panose="020B0604020202020204" pitchFamily="34" charset="0"/>
                <a:cs typeface="Arial" panose="020B0604020202020204" pitchFamily="34" charset="0"/>
              </a:rPr>
              <a:t>Na oplevering is uw monument klaar voor de toekomst.</a:t>
            </a:r>
          </a:p>
        </p:txBody>
      </p:sp>
    </p:spTree>
    <p:extLst>
      <p:ext uri="{BB962C8B-B14F-4D97-AF65-F5344CB8AC3E}">
        <p14:creationId xmlns:p14="http://schemas.microsoft.com/office/powerpoint/2010/main" val="3331334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4367-4553-06F7-67AF-AFA44DFC0CE5}"/>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9D25E381-1F38-22BB-4723-21366E4E525B}"/>
              </a:ext>
            </a:extLst>
          </p:cNvPr>
          <p:cNvPicPr>
            <a:picLocks noChangeAspect="1"/>
          </p:cNvPicPr>
          <p:nvPr/>
        </p:nvPicPr>
        <p:blipFill>
          <a:blip r:embed="rId3"/>
          <a:stretch>
            <a:fillRect/>
          </a:stretch>
        </p:blipFill>
        <p:spPr>
          <a:xfrm>
            <a:off x="0" y="870936"/>
            <a:ext cx="9144000" cy="5116128"/>
          </a:xfrm>
          <a:prstGeom prst="rect">
            <a:avLst/>
          </a:prstGeom>
        </p:spPr>
      </p:pic>
    </p:spTree>
    <p:extLst>
      <p:ext uri="{BB962C8B-B14F-4D97-AF65-F5344CB8AC3E}">
        <p14:creationId xmlns:p14="http://schemas.microsoft.com/office/powerpoint/2010/main" val="2576630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GREEN SQUARE SHAPE">
            <a:extLst>
              <a:ext uri="{FF2B5EF4-FFF2-40B4-BE49-F238E27FC236}">
                <a16:creationId xmlns:a16="http://schemas.microsoft.com/office/drawing/2014/main" id="{C48D3C6A-0E00-45FB-ABCD-A6656A68620E}"/>
              </a:ext>
            </a:extLst>
          </p:cNvPr>
          <p:cNvSpPr/>
          <p:nvPr/>
        </p:nvSpPr>
        <p:spPr>
          <a:xfrm>
            <a:off x="0" y="-2000250"/>
            <a:ext cx="9144000" cy="11315700"/>
          </a:xfrm>
          <a:prstGeom prst="rect">
            <a:avLst/>
          </a:prstGeom>
          <a:solidFill>
            <a:srgbClr val="422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PINK SQUARE SHAPE">
            <a:extLst>
              <a:ext uri="{FF2B5EF4-FFF2-40B4-BE49-F238E27FC236}">
                <a16:creationId xmlns:a16="http://schemas.microsoft.com/office/drawing/2014/main" id="{AD266C1E-AB1E-4434-BC77-8ACB1A50F7F3}"/>
              </a:ext>
            </a:extLst>
          </p:cNvPr>
          <p:cNvSpPr/>
          <p:nvPr/>
        </p:nvSpPr>
        <p:spPr>
          <a:xfrm>
            <a:off x="0" y="-2000250"/>
            <a:ext cx="9144000" cy="11315700"/>
          </a:xfrm>
          <a:prstGeom prst="rect">
            <a:avLst/>
          </a:prstGeom>
          <a:solidFill>
            <a:srgbClr val="866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BLUE SQUARE SHAPE">
            <a:extLst>
              <a:ext uri="{FF2B5EF4-FFF2-40B4-BE49-F238E27FC236}">
                <a16:creationId xmlns:a16="http://schemas.microsoft.com/office/drawing/2014/main" id="{A46883BD-056F-4DB2-82C3-E738DC9DE74E}"/>
              </a:ext>
            </a:extLst>
          </p:cNvPr>
          <p:cNvSpPr/>
          <p:nvPr/>
        </p:nvSpPr>
        <p:spPr>
          <a:xfrm>
            <a:off x="0" y="-2000250"/>
            <a:ext cx="9144000" cy="11315700"/>
          </a:xfrm>
          <a:prstGeom prst="rect">
            <a:avLst/>
          </a:prstGeom>
          <a:solidFill>
            <a:srgbClr val="CD0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GREEN SQUARE SHAPE">
            <a:extLst>
              <a:ext uri="{FF2B5EF4-FFF2-40B4-BE49-F238E27FC236}">
                <a16:creationId xmlns:a16="http://schemas.microsoft.com/office/drawing/2014/main" id="{987A57B1-9C60-419C-88FC-B91D9E83BF53}"/>
              </a:ext>
            </a:extLst>
          </p:cNvPr>
          <p:cNvSpPr/>
          <p:nvPr/>
        </p:nvSpPr>
        <p:spPr>
          <a:xfrm>
            <a:off x="0" y="-2000250"/>
            <a:ext cx="9144000" cy="11315700"/>
          </a:xfrm>
          <a:prstGeom prst="rect">
            <a:avLst/>
          </a:prstGeom>
          <a:solidFill>
            <a:srgbClr val="F0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8" name="PURPLE SQUARE SHAPE">
            <a:extLst>
              <a:ext uri="{FF2B5EF4-FFF2-40B4-BE49-F238E27FC236}">
                <a16:creationId xmlns:a16="http://schemas.microsoft.com/office/drawing/2014/main" id="{CCC78385-1BC0-4B58-B902-EFC03C60AD94}"/>
              </a:ext>
            </a:extLst>
          </p:cNvPr>
          <p:cNvSpPr/>
          <p:nvPr/>
        </p:nvSpPr>
        <p:spPr>
          <a:xfrm>
            <a:off x="0" y="-2000250"/>
            <a:ext cx="9144000" cy="1131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D0C56295-8FDD-4BBA-BB9A-32A29964B64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379717" y="857251"/>
            <a:ext cx="5764284" cy="5143499"/>
          </a:xfrm>
          <a:prstGeom prst="rect">
            <a:avLst/>
          </a:prstGeom>
        </p:spPr>
      </p:pic>
      <p:sp>
        <p:nvSpPr>
          <p:cNvPr id="8" name="Rectangle 7">
            <a:extLst>
              <a:ext uri="{FF2B5EF4-FFF2-40B4-BE49-F238E27FC236}">
                <a16:creationId xmlns:a16="http://schemas.microsoft.com/office/drawing/2014/main" id="{94E559CA-AC9A-4B0B-B4C7-F762057699A6}"/>
              </a:ext>
            </a:extLst>
          </p:cNvPr>
          <p:cNvSpPr/>
          <p:nvPr/>
        </p:nvSpPr>
        <p:spPr>
          <a:xfrm>
            <a:off x="0" y="857250"/>
            <a:ext cx="4572000" cy="5143500"/>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4" name="Tekstvak 4">
            <a:extLst>
              <a:ext uri="{FF2B5EF4-FFF2-40B4-BE49-F238E27FC236}">
                <a16:creationId xmlns:a16="http://schemas.microsoft.com/office/drawing/2014/main" id="{50D518D7-6C1F-4C17-A5E4-C55CC282FCFF}"/>
              </a:ext>
            </a:extLst>
          </p:cNvPr>
          <p:cNvSpPr txBox="1"/>
          <p:nvPr/>
        </p:nvSpPr>
        <p:spPr>
          <a:xfrm>
            <a:off x="546969" y="1711862"/>
            <a:ext cx="6172200" cy="1477328"/>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3000" dirty="0">
                <a:solidFill>
                  <a:schemeClr val="bg1"/>
                </a:solidFill>
                <a:latin typeface="+mj-lt"/>
                <a:ea typeface="Roboto Medium" panose="02000000000000000000" pitchFamily="2" charset="0"/>
              </a:rPr>
              <a:t>Informatieavond  </a:t>
            </a:r>
            <a:br>
              <a:rPr lang="nl-NL" sz="3000" dirty="0">
                <a:solidFill>
                  <a:schemeClr val="bg1"/>
                </a:solidFill>
                <a:latin typeface="+mj-lt"/>
                <a:ea typeface="Roboto Medium" panose="02000000000000000000" pitchFamily="2" charset="0"/>
              </a:rPr>
            </a:br>
            <a:r>
              <a:rPr lang="nl-NL" sz="3000" dirty="0">
                <a:solidFill>
                  <a:schemeClr val="bg1"/>
                </a:solidFill>
                <a:latin typeface="+mj-lt"/>
                <a:ea typeface="Roboto Medium" panose="02000000000000000000" pitchFamily="2" charset="0"/>
              </a:rPr>
              <a:t>verduurzaming</a:t>
            </a:r>
          </a:p>
          <a:p>
            <a:r>
              <a:rPr lang="nl-NL" sz="3000" dirty="0">
                <a:solidFill>
                  <a:schemeClr val="bg1"/>
                </a:solidFill>
                <a:latin typeface="+mj-lt"/>
                <a:ea typeface="Roboto Medium" panose="02000000000000000000" pitchFamily="2" charset="0"/>
              </a:rPr>
              <a:t>monumenten</a:t>
            </a:r>
            <a:endParaRPr lang="nl-NL" sz="3000" dirty="0">
              <a:solidFill>
                <a:schemeClr val="bg1"/>
              </a:solidFill>
              <a:latin typeface="BasicCommercial LT Light" panose="02000806040000020004"/>
              <a:ea typeface="Roboto Medium" panose="02000000000000000000" pitchFamily="2" charset="0"/>
            </a:endParaRPr>
          </a:p>
        </p:txBody>
      </p:sp>
      <p:sp>
        <p:nvSpPr>
          <p:cNvPr id="5" name="Tekstvak 5">
            <a:extLst>
              <a:ext uri="{FF2B5EF4-FFF2-40B4-BE49-F238E27FC236}">
                <a16:creationId xmlns:a16="http://schemas.microsoft.com/office/drawing/2014/main" id="{4A10D0FF-8704-4371-9594-9FD33DDE23F2}"/>
              </a:ext>
            </a:extLst>
          </p:cNvPr>
          <p:cNvSpPr txBox="1"/>
          <p:nvPr/>
        </p:nvSpPr>
        <p:spPr>
          <a:xfrm>
            <a:off x="546969" y="3307276"/>
            <a:ext cx="6172200" cy="415498"/>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100" dirty="0">
                <a:solidFill>
                  <a:schemeClr val="bg1"/>
                </a:solidFill>
                <a:cs typeface="Calibri Light" panose="020F0302020204030204" pitchFamily="34" charset="0"/>
              </a:rPr>
              <a:t>Zwolle, 13 november 2024 </a:t>
            </a:r>
          </a:p>
        </p:txBody>
      </p:sp>
      <p:sp>
        <p:nvSpPr>
          <p:cNvPr id="31" name="Freeform: Shape 30">
            <a:extLst>
              <a:ext uri="{FF2B5EF4-FFF2-40B4-BE49-F238E27FC236}">
                <a16:creationId xmlns:a16="http://schemas.microsoft.com/office/drawing/2014/main" id="{08A9F697-734C-4BAF-811A-F8573012079B}"/>
              </a:ext>
            </a:extLst>
          </p:cNvPr>
          <p:cNvSpPr/>
          <p:nvPr/>
        </p:nvSpPr>
        <p:spPr>
          <a:xfrm>
            <a:off x="355162" y="1286664"/>
            <a:ext cx="8433677" cy="4284672"/>
          </a:xfrm>
          <a:custGeom>
            <a:avLst/>
            <a:gdLst>
              <a:gd name="connsiteX0" fmla="*/ 0 w 10764908"/>
              <a:gd name="connsiteY0" fmla="*/ 0 h 5469038"/>
              <a:gd name="connsiteX1" fmla="*/ 10011912 w 10764908"/>
              <a:gd name="connsiteY1" fmla="*/ 0 h 5469038"/>
              <a:gd name="connsiteX2" fmla="*/ 10010162 w 10764908"/>
              <a:gd name="connsiteY2" fmla="*/ 17360 h 5469038"/>
              <a:gd name="connsiteX3" fmla="*/ 10690789 w 10764908"/>
              <a:gd name="connsiteY3" fmla="*/ 771588 h 5469038"/>
              <a:gd name="connsiteX4" fmla="*/ 10764908 w 10764908"/>
              <a:gd name="connsiteY4" fmla="*/ 775331 h 5469038"/>
              <a:gd name="connsiteX5" fmla="*/ 10764908 w 10764908"/>
              <a:gd name="connsiteY5" fmla="*/ 5469038 h 5469038"/>
              <a:gd name="connsiteX6" fmla="*/ 0 w 10764908"/>
              <a:gd name="connsiteY6" fmla="*/ 5469038 h 54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4908" h="5469038">
                <a:moveTo>
                  <a:pt x="0" y="0"/>
                </a:moveTo>
                <a:lnTo>
                  <a:pt x="10011912" y="0"/>
                </a:lnTo>
                <a:lnTo>
                  <a:pt x="10010162" y="17360"/>
                </a:lnTo>
                <a:cubicBezTo>
                  <a:pt x="10010162" y="409901"/>
                  <a:pt x="10308491" y="732763"/>
                  <a:pt x="10690789" y="771588"/>
                </a:cubicBezTo>
                <a:lnTo>
                  <a:pt x="10764908" y="775331"/>
                </a:lnTo>
                <a:lnTo>
                  <a:pt x="10764908" y="5469038"/>
                </a:lnTo>
                <a:lnTo>
                  <a:pt x="0" y="5469038"/>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800"/>
          </a:p>
        </p:txBody>
      </p:sp>
      <p:pic>
        <p:nvPicPr>
          <p:cNvPr id="24" name="Graphic 23">
            <a:extLst>
              <a:ext uri="{FF2B5EF4-FFF2-40B4-BE49-F238E27FC236}">
                <a16:creationId xmlns:a16="http://schemas.microsoft.com/office/drawing/2014/main" id="{DBB2D9B7-299B-4B5D-ABE0-EC37371F99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969" y="4892095"/>
            <a:ext cx="1932489" cy="452828"/>
          </a:xfrm>
          <a:prstGeom prst="rect">
            <a:avLst/>
          </a:prstGeom>
        </p:spPr>
      </p:pic>
      <p:grpSp>
        <p:nvGrpSpPr>
          <p:cNvPr id="27" name="Group 26">
            <a:extLst>
              <a:ext uri="{FF2B5EF4-FFF2-40B4-BE49-F238E27FC236}">
                <a16:creationId xmlns:a16="http://schemas.microsoft.com/office/drawing/2014/main" id="{FF21B0DF-0D71-4439-B963-2AC10AC93A51}"/>
              </a:ext>
            </a:extLst>
          </p:cNvPr>
          <p:cNvGrpSpPr/>
          <p:nvPr/>
        </p:nvGrpSpPr>
        <p:grpSpPr>
          <a:xfrm>
            <a:off x="4277420" y="3157080"/>
            <a:ext cx="589160" cy="543840"/>
            <a:chOff x="5872162" y="3224212"/>
            <a:chExt cx="247650" cy="228600"/>
          </a:xfrm>
          <a:solidFill>
            <a:srgbClr val="412378"/>
          </a:solidFill>
        </p:grpSpPr>
        <p:pic>
          <p:nvPicPr>
            <p:cNvPr id="29" name="Graphic 28">
              <a:extLst>
                <a:ext uri="{FF2B5EF4-FFF2-40B4-BE49-F238E27FC236}">
                  <a16:creationId xmlns:a16="http://schemas.microsoft.com/office/drawing/2014/main" id="{B98D3512-4114-4824-BDEA-C27433C37B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2187" y="3405187"/>
              <a:ext cx="47625" cy="47625"/>
            </a:xfrm>
            <a:prstGeom prst="rect">
              <a:avLst/>
            </a:prstGeom>
          </p:spPr>
        </p:pic>
        <p:pic>
          <p:nvPicPr>
            <p:cNvPr id="30" name="Graphic 29">
              <a:extLst>
                <a:ext uri="{FF2B5EF4-FFF2-40B4-BE49-F238E27FC236}">
                  <a16:creationId xmlns:a16="http://schemas.microsoft.com/office/drawing/2014/main" id="{A8A41890-6125-4019-8982-AD82E65C25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72162" y="3224212"/>
              <a:ext cx="180975" cy="228600"/>
            </a:xfrm>
            <a:prstGeom prst="rect">
              <a:avLst/>
            </a:prstGeom>
          </p:spPr>
        </p:pic>
      </p:grpSp>
      <p:sp>
        <p:nvSpPr>
          <p:cNvPr id="28" name="Freeform: Shape 27">
            <a:extLst>
              <a:ext uri="{FF2B5EF4-FFF2-40B4-BE49-F238E27FC236}">
                <a16:creationId xmlns:a16="http://schemas.microsoft.com/office/drawing/2014/main" id="{02A015E7-9108-4C50-9F8D-7FB55D7A3F1F}"/>
              </a:ext>
            </a:extLst>
          </p:cNvPr>
          <p:cNvSpPr/>
          <p:nvPr/>
        </p:nvSpPr>
        <p:spPr>
          <a:xfrm>
            <a:off x="3853815" y="2710815"/>
            <a:ext cx="1436370" cy="14363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2" name="Freeform: Shape 31">
            <a:extLst>
              <a:ext uri="{FF2B5EF4-FFF2-40B4-BE49-F238E27FC236}">
                <a16:creationId xmlns:a16="http://schemas.microsoft.com/office/drawing/2014/main" id="{935C149C-71A1-4C04-8338-962D78AEE6F9}"/>
              </a:ext>
            </a:extLst>
          </p:cNvPr>
          <p:cNvSpPr/>
          <p:nvPr/>
        </p:nvSpPr>
        <p:spPr>
          <a:xfrm>
            <a:off x="3853815" y="2710815"/>
            <a:ext cx="1436370" cy="14363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3566617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fbeelding 16">
            <a:extLst>
              <a:ext uri="{FF2B5EF4-FFF2-40B4-BE49-F238E27FC236}">
                <a16:creationId xmlns:a16="http://schemas.microsoft.com/office/drawing/2014/main" id="{76CC7651-8AEC-49C9-B8A5-ABBF49CD64C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6185" t="1509" r="20142" b="-1509"/>
          <a:stretch/>
        </p:blipFill>
        <p:spPr>
          <a:xfrm>
            <a:off x="2469619" y="772840"/>
            <a:ext cx="4143848" cy="5031493"/>
          </a:xfrm>
          <a:prstGeom prst="rect">
            <a:avLst/>
          </a:prstGeom>
          <a:pattFill prst="lgGrid">
            <a:fgClr>
              <a:schemeClr val="bg1"/>
            </a:fgClr>
            <a:bgClr>
              <a:schemeClr val="tx2">
                <a:lumMod val="10000"/>
                <a:lumOff val="90000"/>
              </a:schemeClr>
            </a:bgClr>
          </a:pattFill>
          <a:ln>
            <a:noFill/>
          </a:ln>
          <a:effectLst>
            <a:outerShdw blurRad="1270000" dist="368300" dir="5400000" sx="97000" sy="97000" algn="t" rotWithShape="0">
              <a:prstClr val="black">
                <a:alpha val="27000"/>
              </a:prstClr>
            </a:outerShdw>
          </a:effectLst>
        </p:spPr>
      </p:pic>
      <p:sp>
        <p:nvSpPr>
          <p:cNvPr id="35" name="Rectangle 34">
            <a:extLst>
              <a:ext uri="{FF2B5EF4-FFF2-40B4-BE49-F238E27FC236}">
                <a16:creationId xmlns:a16="http://schemas.microsoft.com/office/drawing/2014/main" id="{910518AB-0DEA-42B3-9CD3-ADB107996A0E}"/>
              </a:ext>
            </a:extLst>
          </p:cNvPr>
          <p:cNvSpPr/>
          <p:nvPr/>
        </p:nvSpPr>
        <p:spPr>
          <a:xfrm>
            <a:off x="153719" y="1577768"/>
            <a:ext cx="2620632" cy="3966210"/>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60" name="Rectangle 59">
            <a:extLst>
              <a:ext uri="{FF2B5EF4-FFF2-40B4-BE49-F238E27FC236}">
                <a16:creationId xmlns:a16="http://schemas.microsoft.com/office/drawing/2014/main" id="{488500A0-75A0-49FB-AB7A-1550911C13C2}"/>
              </a:ext>
            </a:extLst>
          </p:cNvPr>
          <p:cNvSpPr/>
          <p:nvPr/>
        </p:nvSpPr>
        <p:spPr>
          <a:xfrm>
            <a:off x="6166810" y="1446937"/>
            <a:ext cx="2620632" cy="3966210"/>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9" name="TextBox 8">
            <a:extLst>
              <a:ext uri="{FF2B5EF4-FFF2-40B4-BE49-F238E27FC236}">
                <a16:creationId xmlns:a16="http://schemas.microsoft.com/office/drawing/2014/main" id="{8C00DAA0-E3BB-4609-95B2-BC3000BDD937}"/>
              </a:ext>
            </a:extLst>
          </p:cNvPr>
          <p:cNvSpPr txBox="1"/>
          <p:nvPr/>
        </p:nvSpPr>
        <p:spPr>
          <a:xfrm>
            <a:off x="704217" y="2208693"/>
            <a:ext cx="1925315" cy="646331"/>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Nederland telt 140.000 monumenten. Sinds 1985 monumentenfinancier</a:t>
            </a:r>
          </a:p>
        </p:txBody>
      </p:sp>
      <p:sp>
        <p:nvSpPr>
          <p:cNvPr id="10" name="TextBox 9">
            <a:extLst>
              <a:ext uri="{FF2B5EF4-FFF2-40B4-BE49-F238E27FC236}">
                <a16:creationId xmlns:a16="http://schemas.microsoft.com/office/drawing/2014/main" id="{E4BB8335-AF0B-4B90-B26D-F8DE646E79AD}"/>
              </a:ext>
            </a:extLst>
          </p:cNvPr>
          <p:cNvSpPr txBox="1"/>
          <p:nvPr/>
        </p:nvSpPr>
        <p:spPr>
          <a:xfrm>
            <a:off x="743339" y="3464672"/>
            <a:ext cx="1847070" cy="646331"/>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Restauratie-, herbestemmings- en verduurzamingsopgave</a:t>
            </a:r>
          </a:p>
        </p:txBody>
      </p:sp>
      <p:sp>
        <p:nvSpPr>
          <p:cNvPr id="11" name="TextBox 10">
            <a:extLst>
              <a:ext uri="{FF2B5EF4-FFF2-40B4-BE49-F238E27FC236}">
                <a16:creationId xmlns:a16="http://schemas.microsoft.com/office/drawing/2014/main" id="{E2E4FE7B-3832-470A-A75B-653A2E0518BB}"/>
              </a:ext>
            </a:extLst>
          </p:cNvPr>
          <p:cNvSpPr txBox="1"/>
          <p:nvPr/>
        </p:nvSpPr>
        <p:spPr>
          <a:xfrm>
            <a:off x="743339" y="4651396"/>
            <a:ext cx="1847070" cy="276999"/>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Balanstotaal +€ 1 miljard</a:t>
            </a:r>
          </a:p>
        </p:txBody>
      </p:sp>
      <p:grpSp>
        <p:nvGrpSpPr>
          <p:cNvPr id="52" name="Group 51">
            <a:extLst>
              <a:ext uri="{FF2B5EF4-FFF2-40B4-BE49-F238E27FC236}">
                <a16:creationId xmlns:a16="http://schemas.microsoft.com/office/drawing/2014/main" id="{7629E5A6-DD3C-4214-BC8A-2E4073499AE7}"/>
              </a:ext>
            </a:extLst>
          </p:cNvPr>
          <p:cNvGrpSpPr/>
          <p:nvPr/>
        </p:nvGrpSpPr>
        <p:grpSpPr>
          <a:xfrm>
            <a:off x="1272715" y="2208694"/>
            <a:ext cx="757841" cy="2442698"/>
            <a:chOff x="1696953" y="1968176"/>
            <a:chExt cx="1010454" cy="3256931"/>
          </a:xfrm>
        </p:grpSpPr>
        <p:cxnSp>
          <p:nvCxnSpPr>
            <p:cNvPr id="38" name="Straight Connector 37">
              <a:extLst>
                <a:ext uri="{FF2B5EF4-FFF2-40B4-BE49-F238E27FC236}">
                  <a16:creationId xmlns:a16="http://schemas.microsoft.com/office/drawing/2014/main" id="{A8FDDA40-C2DE-4471-9417-891A84A682FB}"/>
                </a:ext>
              </a:extLst>
            </p:cNvPr>
            <p:cNvCxnSpPr>
              <a:cxnSpLocks/>
            </p:cNvCxnSpPr>
            <p:nvPr/>
          </p:nvCxnSpPr>
          <p:spPr>
            <a:xfrm>
              <a:off x="1696953" y="1968176"/>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1F96-0DFA-4621-9076-43BF38AB3F50}"/>
                </a:ext>
              </a:extLst>
            </p:cNvPr>
            <p:cNvCxnSpPr>
              <a:cxnSpLocks/>
            </p:cNvCxnSpPr>
            <p:nvPr/>
          </p:nvCxnSpPr>
          <p:spPr>
            <a:xfrm>
              <a:off x="1696953" y="3596642"/>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92E3218-2650-4B0B-B0CE-DBADE6F1CC6F}"/>
                </a:ext>
              </a:extLst>
            </p:cNvPr>
            <p:cNvCxnSpPr>
              <a:cxnSpLocks/>
            </p:cNvCxnSpPr>
            <p:nvPr/>
          </p:nvCxnSpPr>
          <p:spPr>
            <a:xfrm>
              <a:off x="1696953" y="5225107"/>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E2B01617-4033-4FD4-82D7-8140CC5671A1}"/>
              </a:ext>
            </a:extLst>
          </p:cNvPr>
          <p:cNvSpPr txBox="1"/>
          <p:nvPr/>
        </p:nvSpPr>
        <p:spPr>
          <a:xfrm>
            <a:off x="6514469" y="2208694"/>
            <a:ext cx="1925315" cy="276999"/>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Meer dan 13.000 klanten</a:t>
            </a:r>
          </a:p>
        </p:txBody>
      </p:sp>
      <p:sp>
        <p:nvSpPr>
          <p:cNvPr id="54" name="TextBox 53">
            <a:extLst>
              <a:ext uri="{FF2B5EF4-FFF2-40B4-BE49-F238E27FC236}">
                <a16:creationId xmlns:a16="http://schemas.microsoft.com/office/drawing/2014/main" id="{FD24DC65-22C1-471B-BC0F-081423142A37}"/>
              </a:ext>
            </a:extLst>
          </p:cNvPr>
          <p:cNvSpPr txBox="1"/>
          <p:nvPr/>
        </p:nvSpPr>
        <p:spPr>
          <a:xfrm>
            <a:off x="6553591" y="3464672"/>
            <a:ext cx="1847070" cy="461665"/>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Klanttevredenheid 8,7 Partnertevredenheid 8,1</a:t>
            </a:r>
          </a:p>
        </p:txBody>
      </p:sp>
      <p:sp>
        <p:nvSpPr>
          <p:cNvPr id="55" name="TextBox 54">
            <a:extLst>
              <a:ext uri="{FF2B5EF4-FFF2-40B4-BE49-F238E27FC236}">
                <a16:creationId xmlns:a16="http://schemas.microsoft.com/office/drawing/2014/main" id="{F9ED03ED-602F-4FBD-9FD1-72EBFF592806}"/>
              </a:ext>
            </a:extLst>
          </p:cNvPr>
          <p:cNvSpPr txBox="1"/>
          <p:nvPr/>
        </p:nvSpPr>
        <p:spPr>
          <a:xfrm>
            <a:off x="6553591" y="4651396"/>
            <a:ext cx="1847070" cy="646331"/>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Beheren 30 fondsen voor rijk, gemeenten, provincies, private partijen</a:t>
            </a:r>
          </a:p>
        </p:txBody>
      </p:sp>
      <p:grpSp>
        <p:nvGrpSpPr>
          <p:cNvPr id="56" name="Group 55">
            <a:extLst>
              <a:ext uri="{FF2B5EF4-FFF2-40B4-BE49-F238E27FC236}">
                <a16:creationId xmlns:a16="http://schemas.microsoft.com/office/drawing/2014/main" id="{124A05A8-2160-4DDC-81D3-98979B04179D}"/>
              </a:ext>
            </a:extLst>
          </p:cNvPr>
          <p:cNvGrpSpPr/>
          <p:nvPr/>
        </p:nvGrpSpPr>
        <p:grpSpPr>
          <a:xfrm>
            <a:off x="7098205" y="2208694"/>
            <a:ext cx="757841" cy="2442698"/>
            <a:chOff x="1696953" y="1968176"/>
            <a:chExt cx="1010454" cy="3256931"/>
          </a:xfrm>
        </p:grpSpPr>
        <p:cxnSp>
          <p:nvCxnSpPr>
            <p:cNvPr id="57" name="Straight Connector 56">
              <a:extLst>
                <a:ext uri="{FF2B5EF4-FFF2-40B4-BE49-F238E27FC236}">
                  <a16:creationId xmlns:a16="http://schemas.microsoft.com/office/drawing/2014/main" id="{0E01AFAD-6B9B-4CA3-B213-AE16AC79A571}"/>
                </a:ext>
              </a:extLst>
            </p:cNvPr>
            <p:cNvCxnSpPr>
              <a:cxnSpLocks/>
            </p:cNvCxnSpPr>
            <p:nvPr/>
          </p:nvCxnSpPr>
          <p:spPr>
            <a:xfrm>
              <a:off x="1696953" y="1968176"/>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6ED1976-1826-40A2-BB8E-F98B5BE48C81}"/>
                </a:ext>
              </a:extLst>
            </p:cNvPr>
            <p:cNvCxnSpPr>
              <a:cxnSpLocks/>
            </p:cNvCxnSpPr>
            <p:nvPr/>
          </p:nvCxnSpPr>
          <p:spPr>
            <a:xfrm>
              <a:off x="1696953" y="3596642"/>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373C737-3562-44A3-B9A0-ABDFE36062A5}"/>
                </a:ext>
              </a:extLst>
            </p:cNvPr>
            <p:cNvCxnSpPr>
              <a:cxnSpLocks/>
            </p:cNvCxnSpPr>
            <p:nvPr/>
          </p:nvCxnSpPr>
          <p:spPr>
            <a:xfrm>
              <a:off x="1696953" y="5225107"/>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grpSp>
      <p:pic>
        <p:nvPicPr>
          <p:cNvPr id="3" name="Graphic 2">
            <a:extLst>
              <a:ext uri="{FF2B5EF4-FFF2-40B4-BE49-F238E27FC236}">
                <a16:creationId xmlns:a16="http://schemas.microsoft.com/office/drawing/2014/main" id="{90BF21FC-C159-4BE6-9BF8-C7AA16D003F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97542" y="1795937"/>
            <a:ext cx="308186" cy="308184"/>
          </a:xfrm>
          <a:prstGeom prst="rect">
            <a:avLst/>
          </a:prstGeom>
        </p:spPr>
      </p:pic>
      <p:grpSp>
        <p:nvGrpSpPr>
          <p:cNvPr id="18" name="Group 17">
            <a:extLst>
              <a:ext uri="{FF2B5EF4-FFF2-40B4-BE49-F238E27FC236}">
                <a16:creationId xmlns:a16="http://schemas.microsoft.com/office/drawing/2014/main" id="{0957E64C-BBD5-4EA0-B30C-E00A3605EFD6}"/>
              </a:ext>
            </a:extLst>
          </p:cNvPr>
          <p:cNvGrpSpPr/>
          <p:nvPr/>
        </p:nvGrpSpPr>
        <p:grpSpPr>
          <a:xfrm>
            <a:off x="1472452" y="2953499"/>
            <a:ext cx="358364" cy="400890"/>
            <a:chOff x="-1883056" y="5151119"/>
            <a:chExt cx="1368308" cy="1530683"/>
          </a:xfrm>
        </p:grpSpPr>
        <p:pic>
          <p:nvPicPr>
            <p:cNvPr id="7" name="Graphic 6">
              <a:extLst>
                <a:ext uri="{FF2B5EF4-FFF2-40B4-BE49-F238E27FC236}">
                  <a16:creationId xmlns:a16="http://schemas.microsoft.com/office/drawing/2014/main" id="{32B783FA-5743-4D03-838F-21D229EA7B6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40201" y="5426760"/>
              <a:ext cx="857582" cy="857582"/>
            </a:xfrm>
            <a:prstGeom prst="rect">
              <a:avLst/>
            </a:prstGeom>
          </p:spPr>
        </p:pic>
        <p:grpSp>
          <p:nvGrpSpPr>
            <p:cNvPr id="8" name="Graphic 4">
              <a:extLst>
                <a:ext uri="{FF2B5EF4-FFF2-40B4-BE49-F238E27FC236}">
                  <a16:creationId xmlns:a16="http://schemas.microsoft.com/office/drawing/2014/main" id="{9C0F0CF9-BE76-4294-8A5D-706BF667CF32}"/>
                </a:ext>
              </a:extLst>
            </p:cNvPr>
            <p:cNvGrpSpPr/>
            <p:nvPr/>
          </p:nvGrpSpPr>
          <p:grpSpPr>
            <a:xfrm>
              <a:off x="-1883056" y="5151119"/>
              <a:ext cx="1368308" cy="1530683"/>
              <a:chOff x="2843212" y="176213"/>
              <a:chExt cx="5815475" cy="6505590"/>
            </a:xfrm>
          </p:grpSpPr>
          <p:sp>
            <p:nvSpPr>
              <p:cNvPr id="12" name="Freeform: Shape 11">
                <a:extLst>
                  <a:ext uri="{FF2B5EF4-FFF2-40B4-BE49-F238E27FC236}">
                    <a16:creationId xmlns:a16="http://schemas.microsoft.com/office/drawing/2014/main" id="{ABE49DC5-B78E-4E16-B87B-72142B488976}"/>
                  </a:ext>
                </a:extLst>
              </p:cNvPr>
              <p:cNvSpPr/>
              <p:nvPr/>
            </p:nvSpPr>
            <p:spPr>
              <a:xfrm>
                <a:off x="2843212" y="555661"/>
                <a:ext cx="2888081" cy="5274148"/>
              </a:xfrm>
              <a:custGeom>
                <a:avLst/>
                <a:gdLst>
                  <a:gd name="connsiteX0" fmla="*/ 410520 w 2888081"/>
                  <a:gd name="connsiteY0" fmla="*/ 2879539 h 5274148"/>
                  <a:gd name="connsiteX1" fmla="*/ 1461162 w 2888081"/>
                  <a:gd name="connsiteY1" fmla="*/ 4900867 h 5274148"/>
                  <a:gd name="connsiteX2" fmla="*/ 1471531 w 2888081"/>
                  <a:gd name="connsiteY2" fmla="*/ 5227861 h 5274148"/>
                  <a:gd name="connsiteX3" fmla="*/ 1468507 w 2888081"/>
                  <a:gd name="connsiteY3" fmla="*/ 5230237 h 5274148"/>
                  <a:gd name="connsiteX4" fmla="*/ 1226645 w 2888081"/>
                  <a:gd name="connsiteY4" fmla="*/ 5237836 h 5274148"/>
                  <a:gd name="connsiteX5" fmla="*/ 0 w 2888081"/>
                  <a:gd name="connsiteY5" fmla="*/ 2879539 h 5274148"/>
                  <a:gd name="connsiteX6" fmla="*/ 2888081 w 2888081"/>
                  <a:gd name="connsiteY6" fmla="*/ 0 h 5274148"/>
                  <a:gd name="connsiteX7" fmla="*/ 2888081 w 2888081"/>
                  <a:gd name="connsiteY7" fmla="*/ 410619 h 5274148"/>
                  <a:gd name="connsiteX8" fmla="*/ 410520 w 2888081"/>
                  <a:gd name="connsiteY8" fmla="*/ 2879539 h 527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081" h="5274148">
                    <a:moveTo>
                      <a:pt x="410520" y="2879539"/>
                    </a:moveTo>
                    <a:cubicBezTo>
                      <a:pt x="410520" y="3715328"/>
                      <a:pt x="825754" y="4454117"/>
                      <a:pt x="1461162" y="4900867"/>
                    </a:cubicBezTo>
                    <a:cubicBezTo>
                      <a:pt x="1573142" y="4979645"/>
                      <a:pt x="1579089" y="5143187"/>
                      <a:pt x="1471531" y="5227861"/>
                    </a:cubicBezTo>
                    <a:lnTo>
                      <a:pt x="1468507" y="5230237"/>
                    </a:lnTo>
                    <a:cubicBezTo>
                      <a:pt x="1398279" y="5285535"/>
                      <a:pt x="1299806" y="5289207"/>
                      <a:pt x="1226645" y="5237836"/>
                    </a:cubicBezTo>
                    <a:cubicBezTo>
                      <a:pt x="484871" y="4716881"/>
                      <a:pt x="0" y="3854791"/>
                      <a:pt x="0" y="2879539"/>
                    </a:cubicBezTo>
                    <a:cubicBezTo>
                      <a:pt x="0" y="1297668"/>
                      <a:pt x="1309387" y="13500"/>
                      <a:pt x="2888081" y="0"/>
                    </a:cubicBezTo>
                    <a:lnTo>
                      <a:pt x="2888081" y="410619"/>
                    </a:lnTo>
                    <a:cubicBezTo>
                      <a:pt x="1535964" y="424020"/>
                      <a:pt x="410520" y="1524296"/>
                      <a:pt x="410520" y="2879539"/>
                    </a:cubicBezTo>
                    <a:close/>
                  </a:path>
                </a:pathLst>
              </a:custGeom>
              <a:solidFill>
                <a:srgbClr val="FFFFFF"/>
              </a:solidFill>
              <a:ln w="12706"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CD63003D-17A5-4939-A91E-4298372B1845}"/>
                  </a:ext>
                </a:extLst>
              </p:cNvPr>
              <p:cNvSpPr/>
              <p:nvPr/>
            </p:nvSpPr>
            <p:spPr>
              <a:xfrm>
                <a:off x="5697787" y="176213"/>
                <a:ext cx="893627" cy="1171521"/>
              </a:xfrm>
              <a:custGeom>
                <a:avLst/>
                <a:gdLst>
                  <a:gd name="connsiteX0" fmla="*/ 108892 w 893627"/>
                  <a:gd name="connsiteY0" fmla="*/ 12258 h 1171521"/>
                  <a:gd name="connsiteX1" fmla="*/ 863323 w 893627"/>
                  <a:gd name="connsiteY1" fmla="*/ 528298 h 1171521"/>
                  <a:gd name="connsiteX2" fmla="*/ 863323 w 893627"/>
                  <a:gd name="connsiteY2" fmla="*/ 643200 h 1171521"/>
                  <a:gd name="connsiteX3" fmla="*/ 108892 w 893627"/>
                  <a:gd name="connsiteY3" fmla="*/ 1159241 h 1171521"/>
                  <a:gd name="connsiteX4" fmla="*/ 0 w 893627"/>
                  <a:gd name="connsiteY4" fmla="*/ 1101814 h 1171521"/>
                  <a:gd name="connsiteX5" fmla="*/ 0 w 893627"/>
                  <a:gd name="connsiteY5" fmla="*/ 69734 h 1171521"/>
                  <a:gd name="connsiteX6" fmla="*/ 108892 w 893627"/>
                  <a:gd name="connsiteY6" fmla="*/ 12258 h 11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627" h="1171521">
                    <a:moveTo>
                      <a:pt x="108892" y="12258"/>
                    </a:moveTo>
                    <a:lnTo>
                      <a:pt x="863323" y="528298"/>
                    </a:lnTo>
                    <a:cubicBezTo>
                      <a:pt x="903729" y="555944"/>
                      <a:pt x="903729" y="615554"/>
                      <a:pt x="863323" y="643200"/>
                    </a:cubicBezTo>
                    <a:lnTo>
                      <a:pt x="108892" y="1159241"/>
                    </a:lnTo>
                    <a:cubicBezTo>
                      <a:pt x="62692" y="1190858"/>
                      <a:pt x="0" y="1157752"/>
                      <a:pt x="0" y="1101814"/>
                    </a:cubicBezTo>
                    <a:lnTo>
                      <a:pt x="0" y="69734"/>
                    </a:lnTo>
                    <a:cubicBezTo>
                      <a:pt x="0" y="13747"/>
                      <a:pt x="62692" y="-19309"/>
                      <a:pt x="108892" y="12258"/>
                    </a:cubicBezTo>
                    <a:close/>
                  </a:path>
                </a:pathLst>
              </a:custGeom>
              <a:solidFill>
                <a:srgbClr val="FFFFFF"/>
              </a:solidFill>
              <a:ln w="12706"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860E2B2F-BA1E-4486-9811-E4A66E52E419}"/>
                  </a:ext>
                </a:extLst>
              </p:cNvPr>
              <p:cNvSpPr/>
              <p:nvPr/>
            </p:nvSpPr>
            <p:spPr>
              <a:xfrm>
                <a:off x="5772779" y="1028191"/>
                <a:ext cx="2885908" cy="5274150"/>
              </a:xfrm>
              <a:custGeom>
                <a:avLst/>
                <a:gdLst>
                  <a:gd name="connsiteX0" fmla="*/ 2475435 w 2885908"/>
                  <a:gd name="connsiteY0" fmla="*/ 2394608 h 5274150"/>
                  <a:gd name="connsiteX1" fmla="*/ 1424734 w 2885908"/>
                  <a:gd name="connsiteY1" fmla="*/ 373276 h 5274150"/>
                  <a:gd name="connsiteX2" fmla="*/ 1414365 w 2885908"/>
                  <a:gd name="connsiteY2" fmla="*/ 46289 h 5274150"/>
                  <a:gd name="connsiteX3" fmla="*/ 1417390 w 2885908"/>
                  <a:gd name="connsiteY3" fmla="*/ 43907 h 5274150"/>
                  <a:gd name="connsiteX4" fmla="*/ 1659252 w 2885908"/>
                  <a:gd name="connsiteY4" fmla="*/ 36314 h 5274150"/>
                  <a:gd name="connsiteX5" fmla="*/ 2885909 w 2885908"/>
                  <a:gd name="connsiteY5" fmla="*/ 2394608 h 5274150"/>
                  <a:gd name="connsiteX6" fmla="*/ 0 w 2885908"/>
                  <a:gd name="connsiteY6" fmla="*/ 5274150 h 5274150"/>
                  <a:gd name="connsiteX7" fmla="*/ 0 w 2885908"/>
                  <a:gd name="connsiteY7" fmla="*/ 4863524 h 5274150"/>
                  <a:gd name="connsiteX8" fmla="*/ 2475435 w 2885908"/>
                  <a:gd name="connsiteY8" fmla="*/ 2394608 h 527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908" h="5274150">
                    <a:moveTo>
                      <a:pt x="2475435" y="2394608"/>
                    </a:moveTo>
                    <a:cubicBezTo>
                      <a:pt x="2475435" y="1558819"/>
                      <a:pt x="2060146" y="820030"/>
                      <a:pt x="1424734" y="373276"/>
                    </a:cubicBezTo>
                    <a:cubicBezTo>
                      <a:pt x="1312767" y="294507"/>
                      <a:pt x="1306808" y="130965"/>
                      <a:pt x="1414365" y="46289"/>
                    </a:cubicBezTo>
                    <a:lnTo>
                      <a:pt x="1417390" y="43907"/>
                    </a:lnTo>
                    <a:cubicBezTo>
                      <a:pt x="1487629" y="-11385"/>
                      <a:pt x="1586102" y="-15057"/>
                      <a:pt x="1659252" y="36314"/>
                    </a:cubicBezTo>
                    <a:cubicBezTo>
                      <a:pt x="2401078" y="557265"/>
                      <a:pt x="2885909" y="1419356"/>
                      <a:pt x="2885909" y="2394608"/>
                    </a:cubicBezTo>
                    <a:cubicBezTo>
                      <a:pt x="2885909" y="3976479"/>
                      <a:pt x="1578746" y="5260644"/>
                      <a:pt x="0" y="5274150"/>
                    </a:cubicBezTo>
                    <a:lnTo>
                      <a:pt x="0" y="4863524"/>
                    </a:lnTo>
                    <a:cubicBezTo>
                      <a:pt x="1352130" y="4850132"/>
                      <a:pt x="2475435" y="3749902"/>
                      <a:pt x="2475435" y="2394608"/>
                    </a:cubicBezTo>
                    <a:close/>
                  </a:path>
                </a:pathLst>
              </a:custGeom>
              <a:solidFill>
                <a:srgbClr val="FFFFFF"/>
              </a:solidFill>
              <a:ln w="12706"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E7B32CC8-7550-48B2-AF65-3AF1A8DF94DC}"/>
                  </a:ext>
                </a:extLst>
              </p:cNvPr>
              <p:cNvSpPr/>
              <p:nvPr/>
            </p:nvSpPr>
            <p:spPr>
              <a:xfrm>
                <a:off x="4910523" y="5510264"/>
                <a:ext cx="893627" cy="1171539"/>
              </a:xfrm>
              <a:custGeom>
                <a:avLst/>
                <a:gdLst>
                  <a:gd name="connsiteX0" fmla="*/ 784735 w 893627"/>
                  <a:gd name="connsiteY0" fmla="*/ 1159261 h 1171539"/>
                  <a:gd name="connsiteX1" fmla="*/ 30304 w 893627"/>
                  <a:gd name="connsiteY1" fmla="*/ 643224 h 1171539"/>
                  <a:gd name="connsiteX2" fmla="*/ 30304 w 893627"/>
                  <a:gd name="connsiteY2" fmla="*/ 528322 h 1171539"/>
                  <a:gd name="connsiteX3" fmla="*/ 784735 w 893627"/>
                  <a:gd name="connsiteY3" fmla="*/ 12285 h 1171539"/>
                  <a:gd name="connsiteX4" fmla="*/ 893627 w 893627"/>
                  <a:gd name="connsiteY4" fmla="*/ 69704 h 1171539"/>
                  <a:gd name="connsiteX5" fmla="*/ 893627 w 893627"/>
                  <a:gd name="connsiteY5" fmla="*/ 1101791 h 1171539"/>
                  <a:gd name="connsiteX6" fmla="*/ 784735 w 893627"/>
                  <a:gd name="connsiteY6" fmla="*/ 1159261 h 117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627" h="1171539">
                    <a:moveTo>
                      <a:pt x="784735" y="1159261"/>
                    </a:moveTo>
                    <a:lnTo>
                      <a:pt x="30304" y="643224"/>
                    </a:lnTo>
                    <a:cubicBezTo>
                      <a:pt x="-10101" y="615575"/>
                      <a:pt x="-10101" y="555970"/>
                      <a:pt x="30304" y="528322"/>
                    </a:cubicBezTo>
                    <a:lnTo>
                      <a:pt x="784735" y="12285"/>
                    </a:lnTo>
                    <a:cubicBezTo>
                      <a:pt x="830897" y="-19341"/>
                      <a:pt x="893627" y="13771"/>
                      <a:pt x="893627" y="69704"/>
                    </a:cubicBezTo>
                    <a:lnTo>
                      <a:pt x="893627" y="1101791"/>
                    </a:lnTo>
                    <a:cubicBezTo>
                      <a:pt x="893627" y="1157774"/>
                      <a:pt x="830897" y="1190874"/>
                      <a:pt x="784735" y="1159261"/>
                    </a:cubicBezTo>
                    <a:close/>
                  </a:path>
                </a:pathLst>
              </a:custGeom>
              <a:solidFill>
                <a:srgbClr val="FFFFFF"/>
              </a:solidFill>
              <a:ln w="12706" cap="flat">
                <a:noFill/>
                <a:prstDash val="solid"/>
                <a:miter/>
              </a:ln>
            </p:spPr>
            <p:txBody>
              <a:bodyPr rtlCol="0" anchor="ctr"/>
              <a:lstStyle/>
              <a:p>
                <a:endParaRPr lang="en-US" sz="1800"/>
              </a:p>
            </p:txBody>
          </p:sp>
        </p:grpSp>
      </p:grpSp>
      <p:pic>
        <p:nvPicPr>
          <p:cNvPr id="20" name="Graphic 19">
            <a:extLst>
              <a:ext uri="{FF2B5EF4-FFF2-40B4-BE49-F238E27FC236}">
                <a16:creationId xmlns:a16="http://schemas.microsoft.com/office/drawing/2014/main" id="{33C3A839-6A11-4128-91DA-D0520F08DD3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64035" y="4213981"/>
            <a:ext cx="322003" cy="322003"/>
          </a:xfrm>
          <a:prstGeom prst="rect">
            <a:avLst/>
          </a:prstGeom>
        </p:spPr>
      </p:pic>
      <p:pic>
        <p:nvPicPr>
          <p:cNvPr id="22" name="Graphic 21">
            <a:extLst>
              <a:ext uri="{FF2B5EF4-FFF2-40B4-BE49-F238E27FC236}">
                <a16:creationId xmlns:a16="http://schemas.microsoft.com/office/drawing/2014/main" id="{2D690B0D-D4D7-423C-9415-A3E726AB284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323034" y="1815670"/>
            <a:ext cx="308184" cy="308184"/>
          </a:xfrm>
          <a:prstGeom prst="rect">
            <a:avLst/>
          </a:prstGeom>
        </p:spPr>
      </p:pic>
      <p:pic>
        <p:nvPicPr>
          <p:cNvPr id="24" name="Graphic 23">
            <a:extLst>
              <a:ext uri="{FF2B5EF4-FFF2-40B4-BE49-F238E27FC236}">
                <a16:creationId xmlns:a16="http://schemas.microsoft.com/office/drawing/2014/main" id="{D966D844-BF54-42DD-939F-37D212D10FD8}"/>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292711" y="2923070"/>
            <a:ext cx="368829" cy="368829"/>
          </a:xfrm>
          <a:prstGeom prst="rect">
            <a:avLst/>
          </a:prstGeom>
        </p:spPr>
      </p:pic>
      <p:pic>
        <p:nvPicPr>
          <p:cNvPr id="28" name="Graphic 27">
            <a:extLst>
              <a:ext uri="{FF2B5EF4-FFF2-40B4-BE49-F238E27FC236}">
                <a16:creationId xmlns:a16="http://schemas.microsoft.com/office/drawing/2014/main" id="{F389CFD7-9DDB-4C1A-BC47-3C213BB7BB6F}"/>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267274" y="4197926"/>
            <a:ext cx="419703" cy="419703"/>
          </a:xfrm>
          <a:prstGeom prst="rect">
            <a:avLst/>
          </a:prstGeom>
        </p:spPr>
      </p:pic>
      <p:sp>
        <p:nvSpPr>
          <p:cNvPr id="37" name="Freeform: Shape 4">
            <a:extLst>
              <a:ext uri="{FF2B5EF4-FFF2-40B4-BE49-F238E27FC236}">
                <a16:creationId xmlns:a16="http://schemas.microsoft.com/office/drawing/2014/main" id="{F92A1D31-0B60-42A4-98B3-4F84F612F517}"/>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40" name="Tekstvak 39">
            <a:extLst>
              <a:ext uri="{FF2B5EF4-FFF2-40B4-BE49-F238E27FC236}">
                <a16:creationId xmlns:a16="http://schemas.microsoft.com/office/drawing/2014/main" id="{D2CE0A13-1000-4BB3-A73F-DCE1E8DAA59F}"/>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750" spc="225">
                <a:solidFill>
                  <a:schemeClr val="bg1"/>
                </a:solidFill>
                <a:latin typeface="BasicCommercial LT Light"/>
              </a:rPr>
              <a:t>Springlevende Monumenten</a:t>
            </a:r>
            <a:endParaRPr lang="nl-NL" sz="750" spc="225" dirty="0">
              <a:solidFill>
                <a:schemeClr val="bg1"/>
              </a:solidFill>
              <a:latin typeface="BasicCommercial LT Light"/>
            </a:endParaRPr>
          </a:p>
        </p:txBody>
      </p:sp>
      <p:sp>
        <p:nvSpPr>
          <p:cNvPr id="41" name="Tekstvak 5">
            <a:extLst>
              <a:ext uri="{FF2B5EF4-FFF2-40B4-BE49-F238E27FC236}">
                <a16:creationId xmlns:a16="http://schemas.microsoft.com/office/drawing/2014/main" id="{55F29760-1FCA-4F7B-A121-DE1DFFF0B503}"/>
              </a:ext>
            </a:extLst>
          </p:cNvPr>
          <p:cNvSpPr txBox="1"/>
          <p:nvPr/>
        </p:nvSpPr>
        <p:spPr>
          <a:xfrm>
            <a:off x="8715376" y="5736280"/>
            <a:ext cx="330290" cy="21929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FCF889-19E2-4CED-A78E-78424D4B8AF0}" type="slidenum">
              <a:rPr lang="nl-NL" sz="825" spc="225">
                <a:solidFill>
                  <a:schemeClr val="bg1"/>
                </a:solidFill>
              </a:rPr>
              <a:pPr algn="r"/>
              <a:t>37</a:t>
            </a:fld>
            <a:endParaRPr lang="nl-NL" sz="825" spc="225" dirty="0">
              <a:solidFill>
                <a:schemeClr val="bg1"/>
              </a:solidFill>
            </a:endParaRPr>
          </a:p>
        </p:txBody>
      </p:sp>
      <p:grpSp>
        <p:nvGrpSpPr>
          <p:cNvPr id="42" name="Group 7">
            <a:extLst>
              <a:ext uri="{FF2B5EF4-FFF2-40B4-BE49-F238E27FC236}">
                <a16:creationId xmlns:a16="http://schemas.microsoft.com/office/drawing/2014/main" id="{45A4F7C0-D03C-4170-8901-9BF49DD7416A}"/>
              </a:ext>
            </a:extLst>
          </p:cNvPr>
          <p:cNvGrpSpPr/>
          <p:nvPr/>
        </p:nvGrpSpPr>
        <p:grpSpPr>
          <a:xfrm>
            <a:off x="228601" y="5746728"/>
            <a:ext cx="183585" cy="183585"/>
            <a:chOff x="-1297209" y="2603772"/>
            <a:chExt cx="603770" cy="603770"/>
          </a:xfrm>
          <a:solidFill>
            <a:schemeClr val="bg1"/>
          </a:solidFill>
        </p:grpSpPr>
        <p:grpSp>
          <p:nvGrpSpPr>
            <p:cNvPr id="44" name="Group 8">
              <a:extLst>
                <a:ext uri="{FF2B5EF4-FFF2-40B4-BE49-F238E27FC236}">
                  <a16:creationId xmlns:a16="http://schemas.microsoft.com/office/drawing/2014/main" id="{305F57B1-E509-423B-8FCE-F520A406DECC}"/>
                </a:ext>
              </a:extLst>
            </p:cNvPr>
            <p:cNvGrpSpPr/>
            <p:nvPr/>
          </p:nvGrpSpPr>
          <p:grpSpPr>
            <a:xfrm>
              <a:off x="-1113854" y="2793206"/>
              <a:ext cx="247650" cy="228600"/>
              <a:chOff x="5872162" y="3224212"/>
              <a:chExt cx="247650" cy="228600"/>
            </a:xfrm>
            <a:grpFill/>
          </p:grpSpPr>
          <p:pic>
            <p:nvPicPr>
              <p:cNvPr id="61" name="Graphic 60">
                <a:extLst>
                  <a:ext uri="{FF2B5EF4-FFF2-40B4-BE49-F238E27FC236}">
                    <a16:creationId xmlns:a16="http://schemas.microsoft.com/office/drawing/2014/main" id="{A43D269B-47E9-4710-978F-4A73CA40F53B}"/>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072187" y="3405187"/>
                <a:ext cx="47625" cy="47625"/>
              </a:xfrm>
              <a:prstGeom prst="rect">
                <a:avLst/>
              </a:prstGeom>
            </p:spPr>
          </p:pic>
          <p:pic>
            <p:nvPicPr>
              <p:cNvPr id="62" name="Graphic 61">
                <a:extLst>
                  <a:ext uri="{FF2B5EF4-FFF2-40B4-BE49-F238E27FC236}">
                    <a16:creationId xmlns:a16="http://schemas.microsoft.com/office/drawing/2014/main" id="{E3F35E66-1334-434A-BD14-063AEC671D05}"/>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872162" y="3224212"/>
                <a:ext cx="180975" cy="228600"/>
              </a:xfrm>
              <a:prstGeom prst="rect">
                <a:avLst/>
              </a:prstGeom>
            </p:spPr>
          </p:pic>
        </p:grpSp>
        <p:sp>
          <p:nvSpPr>
            <p:cNvPr id="45" name="Freeform: Shape 9">
              <a:extLst>
                <a:ext uri="{FF2B5EF4-FFF2-40B4-BE49-F238E27FC236}">
                  <a16:creationId xmlns:a16="http://schemas.microsoft.com/office/drawing/2014/main" id="{D07D14D9-1061-46B0-A0D9-B9C06D96509E}"/>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Tree>
    <p:extLst>
      <p:ext uri="{BB962C8B-B14F-4D97-AF65-F5344CB8AC3E}">
        <p14:creationId xmlns:p14="http://schemas.microsoft.com/office/powerpoint/2010/main" val="25324598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4">
            <a:extLst>
              <a:ext uri="{FF2B5EF4-FFF2-40B4-BE49-F238E27FC236}">
                <a16:creationId xmlns:a16="http://schemas.microsoft.com/office/drawing/2014/main" id="{C9E3D683-9395-4850-9DD7-9353B44CEA83}"/>
              </a:ext>
            </a:extLst>
          </p:cNvPr>
          <p:cNvPicPr>
            <a:picLocks noChangeAspect="1"/>
          </p:cNvPicPr>
          <p:nvPr/>
        </p:nvPicPr>
        <p:blipFill rotWithShape="1">
          <a:blip r:embed="rId3">
            <a:extLst>
              <a:ext uri="{28A0092B-C50C-407E-A947-70E740481C1C}">
                <a14:useLocalDpi xmlns:a14="http://schemas.microsoft.com/office/drawing/2010/main" val="0"/>
              </a:ext>
            </a:extLst>
          </a:blip>
          <a:srcRect t="7116" b="7116"/>
          <a:stretch/>
        </p:blipFill>
        <p:spPr>
          <a:xfrm>
            <a:off x="0" y="857250"/>
            <a:ext cx="9144000" cy="5143501"/>
          </a:xfrm>
          <a:prstGeom prst="rect">
            <a:avLst/>
          </a:prstGeom>
        </p:spPr>
      </p:pic>
      <p:sp>
        <p:nvSpPr>
          <p:cNvPr id="26" name="Rectangle 25">
            <a:extLst>
              <a:ext uri="{FF2B5EF4-FFF2-40B4-BE49-F238E27FC236}">
                <a16:creationId xmlns:a16="http://schemas.microsoft.com/office/drawing/2014/main" id="{294F003C-FF29-4A41-8598-82F289019C0C}"/>
              </a:ext>
            </a:extLst>
          </p:cNvPr>
          <p:cNvSpPr/>
          <p:nvPr/>
        </p:nvSpPr>
        <p:spPr>
          <a:xfrm>
            <a:off x="0" y="840335"/>
            <a:ext cx="9144001" cy="5143501"/>
          </a:xfrm>
          <a:prstGeom prst="rect">
            <a:avLst/>
          </a:prstGeom>
          <a:solidFill>
            <a:srgbClr val="41237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27" name="TextBox 26">
            <a:extLst>
              <a:ext uri="{FF2B5EF4-FFF2-40B4-BE49-F238E27FC236}">
                <a16:creationId xmlns:a16="http://schemas.microsoft.com/office/drawing/2014/main" id="{86CF4498-9D6D-47AE-802D-BADB1ECCF3BE}"/>
              </a:ext>
            </a:extLst>
          </p:cNvPr>
          <p:cNvSpPr txBox="1"/>
          <p:nvPr/>
        </p:nvSpPr>
        <p:spPr>
          <a:xfrm>
            <a:off x="1226088" y="1264489"/>
            <a:ext cx="514350" cy="854080"/>
          </a:xfrm>
          <a:prstGeom prst="rect">
            <a:avLst/>
          </a:prstGeom>
          <a:noFill/>
        </p:spPr>
        <p:txBody>
          <a:bodyPr wrap="square">
            <a:spAutoFit/>
          </a:bodyPr>
          <a:lstStyle/>
          <a:p>
            <a:pPr algn="just"/>
            <a:r>
              <a:rPr lang="nl-NL" sz="4950" dirty="0">
                <a:solidFill>
                  <a:srgbClr val="E6006E"/>
                </a:solidFill>
                <a:latin typeface="Arial Black" panose="020B0A04020102020204" pitchFamily="34" charset="0"/>
              </a:rPr>
              <a:t>“</a:t>
            </a:r>
          </a:p>
        </p:txBody>
      </p:sp>
      <p:sp>
        <p:nvSpPr>
          <p:cNvPr id="28" name="TextBox 27">
            <a:extLst>
              <a:ext uri="{FF2B5EF4-FFF2-40B4-BE49-F238E27FC236}">
                <a16:creationId xmlns:a16="http://schemas.microsoft.com/office/drawing/2014/main" id="{E27E0A18-37FD-4CE1-9F1B-D4926EAE5748}"/>
              </a:ext>
            </a:extLst>
          </p:cNvPr>
          <p:cNvSpPr txBox="1"/>
          <p:nvPr/>
        </p:nvSpPr>
        <p:spPr>
          <a:xfrm>
            <a:off x="7460713" y="4895398"/>
            <a:ext cx="514350" cy="854080"/>
          </a:xfrm>
          <a:prstGeom prst="rect">
            <a:avLst/>
          </a:prstGeom>
          <a:noFill/>
        </p:spPr>
        <p:txBody>
          <a:bodyPr wrap="square">
            <a:spAutoFit/>
          </a:bodyPr>
          <a:lstStyle/>
          <a:p>
            <a:pPr algn="just"/>
            <a:r>
              <a:rPr lang="nl-NL" sz="4950" dirty="0">
                <a:solidFill>
                  <a:srgbClr val="E6006E"/>
                </a:solidFill>
                <a:latin typeface="Arial Black" panose="020B0A04020102020204" pitchFamily="34" charset="0"/>
              </a:rPr>
              <a:t>”</a:t>
            </a:r>
          </a:p>
        </p:txBody>
      </p:sp>
      <p:cxnSp>
        <p:nvCxnSpPr>
          <p:cNvPr id="29" name="Connector: Elbow 28">
            <a:extLst>
              <a:ext uri="{FF2B5EF4-FFF2-40B4-BE49-F238E27FC236}">
                <a16:creationId xmlns:a16="http://schemas.microsoft.com/office/drawing/2014/main" id="{56DCA144-8666-4437-AFFA-8B2A45792DDD}"/>
              </a:ext>
            </a:extLst>
          </p:cNvPr>
          <p:cNvCxnSpPr>
            <a:cxnSpLocks/>
          </p:cNvCxnSpPr>
          <p:nvPr/>
        </p:nvCxnSpPr>
        <p:spPr>
          <a:xfrm>
            <a:off x="1719006" y="1649152"/>
            <a:ext cx="6183375" cy="3450731"/>
          </a:xfrm>
          <a:prstGeom prst="bentConnector3">
            <a:avLst>
              <a:gd name="adj1" fmla="val 10277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EE53A9A-4E69-48F2-BA53-A2A814954799}"/>
              </a:ext>
            </a:extLst>
          </p:cNvPr>
          <p:cNvCxnSpPr>
            <a:cxnSpLocks/>
          </p:cNvCxnSpPr>
          <p:nvPr/>
        </p:nvCxnSpPr>
        <p:spPr>
          <a:xfrm rot="10800000" flipH="1" flipV="1">
            <a:off x="1226087" y="1649152"/>
            <a:ext cx="6183375" cy="3450731"/>
          </a:xfrm>
          <a:prstGeom prst="bentConnector3">
            <a:avLst>
              <a:gd name="adj1" fmla="val -277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kstvak 10">
            <a:extLst>
              <a:ext uri="{FF2B5EF4-FFF2-40B4-BE49-F238E27FC236}">
                <a16:creationId xmlns:a16="http://schemas.microsoft.com/office/drawing/2014/main" id="{FF643D49-2194-4047-A01C-368875CF171B}"/>
              </a:ext>
            </a:extLst>
          </p:cNvPr>
          <p:cNvSpPr txBox="1"/>
          <p:nvPr/>
        </p:nvSpPr>
        <p:spPr>
          <a:xfrm>
            <a:off x="1293938" y="2548828"/>
            <a:ext cx="6556124" cy="1477328"/>
          </a:xfrm>
          <a:prstGeom prst="rect">
            <a:avLst/>
          </a:prstGeom>
          <a:noFill/>
        </p:spPr>
        <p:txBody>
          <a:bodyPr wrap="square" rtlCol="0">
            <a:spAutoFit/>
          </a:bodyPr>
          <a:lstStyle/>
          <a:p>
            <a:pPr algn="ctr"/>
            <a:r>
              <a:rPr lang="nl-NL" sz="4500" dirty="0">
                <a:solidFill>
                  <a:schemeClr val="bg1"/>
                </a:solidFill>
                <a:latin typeface="BasicCommercial LT Light" panose="02000806040000020004" pitchFamily="2" charset="0"/>
              </a:rPr>
              <a:t>Ieder monument springlevend</a:t>
            </a:r>
            <a:endParaRPr lang="id-ID" sz="4500" dirty="0">
              <a:solidFill>
                <a:schemeClr val="bg1"/>
              </a:solidFill>
              <a:latin typeface="BasicCommercial LT Light" panose="02000806040000020004" pitchFamily="2" charset="0"/>
            </a:endParaRPr>
          </a:p>
        </p:txBody>
      </p:sp>
      <p:sp>
        <p:nvSpPr>
          <p:cNvPr id="9" name="Rectangle 8">
            <a:extLst>
              <a:ext uri="{FF2B5EF4-FFF2-40B4-BE49-F238E27FC236}">
                <a16:creationId xmlns:a16="http://schemas.microsoft.com/office/drawing/2014/main" id="{C3FD542D-2FCD-430A-A6DD-E1FD670AB00A}"/>
              </a:ext>
            </a:extLst>
          </p:cNvPr>
          <p:cNvSpPr/>
          <p:nvPr/>
        </p:nvSpPr>
        <p:spPr>
          <a:xfrm rot="10800000" flipV="1">
            <a:off x="0" y="4541899"/>
            <a:ext cx="9144000" cy="1458850"/>
          </a:xfrm>
          <a:prstGeom prst="rect">
            <a:avLst/>
          </a:prstGeom>
          <a:solidFill>
            <a:srgbClr val="412378"/>
          </a:solidFill>
          <a:ln>
            <a:noFill/>
          </a:ln>
          <a:effectLst>
            <a:outerShdw blurRad="635000" dist="266700" algn="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800"/>
          </a:p>
        </p:txBody>
      </p:sp>
      <p:sp>
        <p:nvSpPr>
          <p:cNvPr id="5" name="TextBox 4">
            <a:extLst>
              <a:ext uri="{FF2B5EF4-FFF2-40B4-BE49-F238E27FC236}">
                <a16:creationId xmlns:a16="http://schemas.microsoft.com/office/drawing/2014/main" id="{5D6AA664-28C2-4C39-A31F-34809B0EE3AB}"/>
              </a:ext>
            </a:extLst>
          </p:cNvPr>
          <p:cNvSpPr txBox="1"/>
          <p:nvPr/>
        </p:nvSpPr>
        <p:spPr>
          <a:xfrm>
            <a:off x="933140" y="4727156"/>
            <a:ext cx="7277720" cy="1754326"/>
          </a:xfrm>
          <a:prstGeom prst="rect">
            <a:avLst/>
          </a:prstGeom>
          <a:noFill/>
        </p:spPr>
        <p:txBody>
          <a:bodyPr wrap="square">
            <a:spAutoFit/>
          </a:bodyPr>
          <a:lstStyle/>
          <a:p>
            <a:r>
              <a:rPr lang="nl-NL" sz="1800" dirty="0">
                <a:solidFill>
                  <a:schemeClr val="bg1"/>
                </a:solidFill>
              </a:rPr>
              <a:t>Monumenten geven kleur aan een stad, dorp of regio. Maken plekken leefbaarder, vitaler. Ze vertellen </a:t>
            </a:r>
            <a:br>
              <a:rPr lang="nl-NL" sz="1800" dirty="0">
                <a:solidFill>
                  <a:schemeClr val="bg1"/>
                </a:solidFill>
              </a:rPr>
            </a:br>
            <a:r>
              <a:rPr lang="nl-NL" sz="1800" dirty="0">
                <a:solidFill>
                  <a:schemeClr val="bg1"/>
                </a:solidFill>
              </a:rPr>
              <a:t>verhalen over ons verleden. Ze verbinden mensen met elkaar. Daarom werken wij samen iedere dag aan springlevende monumenten. Dat doen wij met verstand van financieren en hart voor monumenten.</a:t>
            </a:r>
            <a:endParaRPr lang="nl-NL" sz="1500" dirty="0">
              <a:solidFill>
                <a:schemeClr val="bg1"/>
              </a:solidFill>
            </a:endParaRPr>
          </a:p>
        </p:txBody>
      </p: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12" name="Freeform: Shape 54">
            <a:extLst>
              <a:ext uri="{FF2B5EF4-FFF2-40B4-BE49-F238E27FC236}">
                <a16:creationId xmlns:a16="http://schemas.microsoft.com/office/drawing/2014/main" id="{395C6C99-7A8A-4A0C-9EE3-12BA9C4A10C0}"/>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3" name="Tekstvak 5">
            <a:extLst>
              <a:ext uri="{FF2B5EF4-FFF2-40B4-BE49-F238E27FC236}">
                <a16:creationId xmlns:a16="http://schemas.microsoft.com/office/drawing/2014/main" id="{E1C8ABD1-455B-4123-AE61-9061D6A9132D}"/>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750" spc="225">
                <a:solidFill>
                  <a:srgbClr val="412378"/>
                </a:solidFill>
                <a:latin typeface="BasicCommercial LT Light"/>
              </a:rPr>
              <a:t>Springlevende Monumenten</a:t>
            </a:r>
          </a:p>
        </p:txBody>
      </p:sp>
      <p:sp>
        <p:nvSpPr>
          <p:cNvPr id="20" name="Tekstvak 5">
            <a:extLst>
              <a:ext uri="{FF2B5EF4-FFF2-40B4-BE49-F238E27FC236}">
                <a16:creationId xmlns:a16="http://schemas.microsoft.com/office/drawing/2014/main" id="{827714AD-0D9A-4615-B858-B55B3DDE3C27}"/>
              </a:ext>
            </a:extLst>
          </p:cNvPr>
          <p:cNvSpPr txBox="1"/>
          <p:nvPr/>
        </p:nvSpPr>
        <p:spPr>
          <a:xfrm>
            <a:off x="8715376" y="5736280"/>
            <a:ext cx="330290" cy="21929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FCF889-19E2-4CED-A78E-78424D4B8AF0}" type="slidenum">
              <a:rPr lang="nl-NL" sz="825" spc="225">
                <a:solidFill>
                  <a:srgbClr val="412378"/>
                </a:solidFill>
              </a:rPr>
              <a:pPr algn="r"/>
              <a:t>38</a:t>
            </a:fld>
            <a:endParaRPr lang="nl-NL" sz="825" spc="225">
              <a:solidFill>
                <a:srgbClr val="412378"/>
              </a:solidFill>
            </a:endParaRPr>
          </a:p>
        </p:txBody>
      </p:sp>
      <p:grpSp>
        <p:nvGrpSpPr>
          <p:cNvPr id="21" name="Group 57">
            <a:extLst>
              <a:ext uri="{FF2B5EF4-FFF2-40B4-BE49-F238E27FC236}">
                <a16:creationId xmlns:a16="http://schemas.microsoft.com/office/drawing/2014/main" id="{64FEAA06-EB91-4F35-937F-EB075D2488EE}"/>
              </a:ext>
            </a:extLst>
          </p:cNvPr>
          <p:cNvGrpSpPr/>
          <p:nvPr/>
        </p:nvGrpSpPr>
        <p:grpSpPr>
          <a:xfrm>
            <a:off x="228601" y="5746728"/>
            <a:ext cx="183585" cy="183585"/>
            <a:chOff x="-1297209" y="2603772"/>
            <a:chExt cx="603770" cy="603770"/>
          </a:xfrm>
          <a:solidFill>
            <a:srgbClr val="412378"/>
          </a:solidFill>
        </p:grpSpPr>
        <p:grpSp>
          <p:nvGrpSpPr>
            <p:cNvPr id="22" name="Group 58">
              <a:extLst>
                <a:ext uri="{FF2B5EF4-FFF2-40B4-BE49-F238E27FC236}">
                  <a16:creationId xmlns:a16="http://schemas.microsoft.com/office/drawing/2014/main" id="{2F5CAB2C-2CF2-483D-9C41-66E33E3CC171}"/>
                </a:ext>
              </a:extLst>
            </p:cNvPr>
            <p:cNvGrpSpPr/>
            <p:nvPr/>
          </p:nvGrpSpPr>
          <p:grpSpPr>
            <a:xfrm>
              <a:off x="-1113854" y="2793206"/>
              <a:ext cx="247650" cy="228600"/>
              <a:chOff x="5872162" y="3224212"/>
              <a:chExt cx="247650" cy="228600"/>
            </a:xfrm>
            <a:grpFill/>
          </p:grpSpPr>
          <p:pic>
            <p:nvPicPr>
              <p:cNvPr id="24" name="Graphic 23">
                <a:extLst>
                  <a:ext uri="{FF2B5EF4-FFF2-40B4-BE49-F238E27FC236}">
                    <a16:creationId xmlns:a16="http://schemas.microsoft.com/office/drawing/2014/main" id="{7FC5FFA9-1377-49BD-A9A2-CF2227E4D9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2187" y="3405187"/>
                <a:ext cx="47625" cy="47625"/>
              </a:xfrm>
              <a:prstGeom prst="rect">
                <a:avLst/>
              </a:prstGeom>
            </p:spPr>
          </p:pic>
          <p:pic>
            <p:nvPicPr>
              <p:cNvPr id="25" name="Graphic 24">
                <a:extLst>
                  <a:ext uri="{FF2B5EF4-FFF2-40B4-BE49-F238E27FC236}">
                    <a16:creationId xmlns:a16="http://schemas.microsoft.com/office/drawing/2014/main" id="{1B631652-CA6E-4A0B-967B-872377D9EC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62" y="3224212"/>
                <a:ext cx="180975" cy="228600"/>
              </a:xfrm>
              <a:prstGeom prst="rect">
                <a:avLst/>
              </a:prstGeom>
            </p:spPr>
          </p:pic>
        </p:grpSp>
        <p:sp>
          <p:nvSpPr>
            <p:cNvPr id="23" name="Freeform: Shape 59">
              <a:extLst>
                <a:ext uri="{FF2B5EF4-FFF2-40B4-BE49-F238E27FC236}">
                  <a16:creationId xmlns:a16="http://schemas.microsoft.com/office/drawing/2014/main" id="{3C3D61EE-124E-442C-8D15-90D8269B18A5}"/>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rgbClr val="412378"/>
                </a:solidFill>
              </a:endParaRPr>
            </a:p>
          </p:txBody>
        </p:sp>
      </p:grpSp>
      <p:sp>
        <p:nvSpPr>
          <p:cNvPr id="14" name="TextBox 13">
            <a:extLst>
              <a:ext uri="{FF2B5EF4-FFF2-40B4-BE49-F238E27FC236}">
                <a16:creationId xmlns:a16="http://schemas.microsoft.com/office/drawing/2014/main" id="{BDBFB378-1CA4-40DD-83FE-C8F79F2BDE66}"/>
              </a:ext>
            </a:extLst>
          </p:cNvPr>
          <p:cNvSpPr txBox="1"/>
          <p:nvPr/>
        </p:nvSpPr>
        <p:spPr>
          <a:xfrm>
            <a:off x="311867" y="4654232"/>
            <a:ext cx="514350" cy="854080"/>
          </a:xfrm>
          <a:prstGeom prst="rect">
            <a:avLst/>
          </a:prstGeom>
          <a:noFill/>
        </p:spPr>
        <p:txBody>
          <a:bodyPr wrap="square">
            <a:spAutoFit/>
          </a:bodyPr>
          <a:lstStyle/>
          <a:p>
            <a:pPr algn="ctr"/>
            <a:r>
              <a:rPr lang="nl-NL" sz="4950" dirty="0">
                <a:solidFill>
                  <a:srgbClr val="E6006E">
                    <a:alpha val="25000"/>
                  </a:srgbClr>
                </a:solidFill>
                <a:latin typeface="Arial Black" panose="020B0A04020102020204" pitchFamily="34" charset="0"/>
              </a:rPr>
              <a:t>“</a:t>
            </a:r>
          </a:p>
        </p:txBody>
      </p:sp>
    </p:spTree>
    <p:extLst>
      <p:ext uri="{BB962C8B-B14F-4D97-AF65-F5344CB8AC3E}">
        <p14:creationId xmlns:p14="http://schemas.microsoft.com/office/powerpoint/2010/main" val="78535562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5600DA0-BB8E-4F68-9465-DCAE2B0FDE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42" t="3605" r="8787" b="11198"/>
          <a:stretch/>
        </p:blipFill>
        <p:spPr>
          <a:xfrm>
            <a:off x="6096000" y="857250"/>
            <a:ext cx="3048000" cy="4372394"/>
          </a:xfrm>
          <a:custGeom>
            <a:avLst/>
            <a:gdLst>
              <a:gd name="connsiteX0" fmla="*/ 0 w 4064000"/>
              <a:gd name="connsiteY0" fmla="*/ 0 h 6856290"/>
              <a:gd name="connsiteX1" fmla="*/ 4064000 w 4064000"/>
              <a:gd name="connsiteY1" fmla="*/ 0 h 6856290"/>
              <a:gd name="connsiteX2" fmla="*/ 4064000 w 4064000"/>
              <a:gd name="connsiteY2" fmla="*/ 6856290 h 6856290"/>
              <a:gd name="connsiteX3" fmla="*/ 0 w 4064000"/>
              <a:gd name="connsiteY3" fmla="*/ 6856290 h 6856290"/>
            </a:gdLst>
            <a:ahLst/>
            <a:cxnLst>
              <a:cxn ang="0">
                <a:pos x="connsiteX0" y="connsiteY0"/>
              </a:cxn>
              <a:cxn ang="0">
                <a:pos x="connsiteX1" y="connsiteY1"/>
              </a:cxn>
              <a:cxn ang="0">
                <a:pos x="connsiteX2" y="connsiteY2"/>
              </a:cxn>
              <a:cxn ang="0">
                <a:pos x="connsiteX3" y="connsiteY3"/>
              </a:cxn>
            </a:cxnLst>
            <a:rect l="l" t="t" r="r" b="b"/>
            <a:pathLst>
              <a:path w="4064000" h="6856290">
                <a:moveTo>
                  <a:pt x="0" y="0"/>
                </a:moveTo>
                <a:lnTo>
                  <a:pt x="4064000" y="0"/>
                </a:lnTo>
                <a:lnTo>
                  <a:pt x="4064000" y="6856290"/>
                </a:lnTo>
                <a:lnTo>
                  <a:pt x="0" y="6856290"/>
                </a:lnTo>
                <a:close/>
              </a:path>
            </a:pathLst>
          </a:custGeom>
        </p:spPr>
      </p:pic>
      <p:pic>
        <p:nvPicPr>
          <p:cNvPr id="42" name="Picture 41">
            <a:extLst>
              <a:ext uri="{FF2B5EF4-FFF2-40B4-BE49-F238E27FC236}">
                <a16:creationId xmlns:a16="http://schemas.microsoft.com/office/drawing/2014/main" id="{F94338AA-7985-42E6-A2F3-9C1EA9C041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999" t="12576" r="4816" b="5152"/>
          <a:stretch/>
        </p:blipFill>
        <p:spPr>
          <a:xfrm>
            <a:off x="3048000" y="857250"/>
            <a:ext cx="3048000" cy="4372394"/>
          </a:xfrm>
          <a:custGeom>
            <a:avLst/>
            <a:gdLst>
              <a:gd name="connsiteX0" fmla="*/ 0 w 4064000"/>
              <a:gd name="connsiteY0" fmla="*/ 0 h 6856290"/>
              <a:gd name="connsiteX1" fmla="*/ 4064000 w 4064000"/>
              <a:gd name="connsiteY1" fmla="*/ 0 h 6856290"/>
              <a:gd name="connsiteX2" fmla="*/ 4064000 w 4064000"/>
              <a:gd name="connsiteY2" fmla="*/ 6856290 h 6856290"/>
              <a:gd name="connsiteX3" fmla="*/ 0 w 4064000"/>
              <a:gd name="connsiteY3" fmla="*/ 6856290 h 6856290"/>
            </a:gdLst>
            <a:ahLst/>
            <a:cxnLst>
              <a:cxn ang="0">
                <a:pos x="connsiteX0" y="connsiteY0"/>
              </a:cxn>
              <a:cxn ang="0">
                <a:pos x="connsiteX1" y="connsiteY1"/>
              </a:cxn>
              <a:cxn ang="0">
                <a:pos x="connsiteX2" y="connsiteY2"/>
              </a:cxn>
              <a:cxn ang="0">
                <a:pos x="connsiteX3" y="connsiteY3"/>
              </a:cxn>
            </a:cxnLst>
            <a:rect l="l" t="t" r="r" b="b"/>
            <a:pathLst>
              <a:path w="4064000" h="6856290">
                <a:moveTo>
                  <a:pt x="0" y="0"/>
                </a:moveTo>
                <a:lnTo>
                  <a:pt x="4064000" y="0"/>
                </a:lnTo>
                <a:lnTo>
                  <a:pt x="4064000" y="6856290"/>
                </a:lnTo>
                <a:lnTo>
                  <a:pt x="0" y="6856290"/>
                </a:lnTo>
                <a:close/>
              </a:path>
            </a:pathLst>
          </a:custGeom>
        </p:spPr>
      </p:pic>
      <p:pic>
        <p:nvPicPr>
          <p:cNvPr id="43" name="Picture 42">
            <a:extLst>
              <a:ext uri="{FF2B5EF4-FFF2-40B4-BE49-F238E27FC236}">
                <a16:creationId xmlns:a16="http://schemas.microsoft.com/office/drawing/2014/main" id="{8DCFC3B3-2DAD-47F8-85C2-2B6052B170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9377" t="12552" r="865" b="1864"/>
          <a:stretch/>
        </p:blipFill>
        <p:spPr>
          <a:xfrm>
            <a:off x="0" y="857250"/>
            <a:ext cx="3048000" cy="4372394"/>
          </a:xfrm>
          <a:custGeom>
            <a:avLst/>
            <a:gdLst>
              <a:gd name="connsiteX0" fmla="*/ 0 w 4064000"/>
              <a:gd name="connsiteY0" fmla="*/ 0 h 6856290"/>
              <a:gd name="connsiteX1" fmla="*/ 4064000 w 4064000"/>
              <a:gd name="connsiteY1" fmla="*/ 0 h 6856290"/>
              <a:gd name="connsiteX2" fmla="*/ 4064000 w 4064000"/>
              <a:gd name="connsiteY2" fmla="*/ 6856290 h 6856290"/>
              <a:gd name="connsiteX3" fmla="*/ 0 w 4064000"/>
              <a:gd name="connsiteY3" fmla="*/ 6856290 h 6856290"/>
            </a:gdLst>
            <a:ahLst/>
            <a:cxnLst>
              <a:cxn ang="0">
                <a:pos x="connsiteX0" y="connsiteY0"/>
              </a:cxn>
              <a:cxn ang="0">
                <a:pos x="connsiteX1" y="connsiteY1"/>
              </a:cxn>
              <a:cxn ang="0">
                <a:pos x="connsiteX2" y="connsiteY2"/>
              </a:cxn>
              <a:cxn ang="0">
                <a:pos x="connsiteX3" y="connsiteY3"/>
              </a:cxn>
            </a:cxnLst>
            <a:rect l="l" t="t" r="r" b="b"/>
            <a:pathLst>
              <a:path w="4064000" h="6856290">
                <a:moveTo>
                  <a:pt x="0" y="0"/>
                </a:moveTo>
                <a:lnTo>
                  <a:pt x="4064000" y="0"/>
                </a:lnTo>
                <a:lnTo>
                  <a:pt x="4064000" y="6856290"/>
                </a:lnTo>
                <a:lnTo>
                  <a:pt x="0" y="6856290"/>
                </a:lnTo>
                <a:close/>
              </a:path>
            </a:pathLst>
          </a:custGeom>
        </p:spPr>
      </p:pic>
      <p:sp>
        <p:nvSpPr>
          <p:cNvPr id="44" name="Rectangle 43">
            <a:extLst>
              <a:ext uri="{FF2B5EF4-FFF2-40B4-BE49-F238E27FC236}">
                <a16:creationId xmlns:a16="http://schemas.microsoft.com/office/drawing/2014/main" id="{D0AC78CA-86CC-471D-906A-CB7956C36F9B}"/>
              </a:ext>
            </a:extLst>
          </p:cNvPr>
          <p:cNvSpPr/>
          <p:nvPr/>
        </p:nvSpPr>
        <p:spPr>
          <a:xfrm>
            <a:off x="3013710" y="857891"/>
            <a:ext cx="68580" cy="514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a:solidFill>
                <a:prstClr val="white"/>
              </a:solidFill>
              <a:latin typeface="Calibri Light"/>
            </a:endParaRPr>
          </a:p>
        </p:txBody>
      </p:sp>
      <p:sp>
        <p:nvSpPr>
          <p:cNvPr id="45" name="Rectangle 44">
            <a:extLst>
              <a:ext uri="{FF2B5EF4-FFF2-40B4-BE49-F238E27FC236}">
                <a16:creationId xmlns:a16="http://schemas.microsoft.com/office/drawing/2014/main" id="{DE477854-7497-453B-B210-AB0DE1F6491A}"/>
              </a:ext>
            </a:extLst>
          </p:cNvPr>
          <p:cNvSpPr/>
          <p:nvPr/>
        </p:nvSpPr>
        <p:spPr>
          <a:xfrm>
            <a:off x="6061710" y="857891"/>
            <a:ext cx="68580" cy="514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a:solidFill>
                <a:prstClr val="white"/>
              </a:solidFill>
              <a:latin typeface="Calibri Light"/>
            </a:endParaRPr>
          </a:p>
        </p:txBody>
      </p:sp>
      <p:grpSp>
        <p:nvGrpSpPr>
          <p:cNvPr id="71" name="Group 70">
            <a:extLst>
              <a:ext uri="{FF2B5EF4-FFF2-40B4-BE49-F238E27FC236}">
                <a16:creationId xmlns:a16="http://schemas.microsoft.com/office/drawing/2014/main" id="{B3070233-EA3D-4506-9550-DD4967046407}"/>
              </a:ext>
            </a:extLst>
          </p:cNvPr>
          <p:cNvGrpSpPr/>
          <p:nvPr/>
        </p:nvGrpSpPr>
        <p:grpSpPr>
          <a:xfrm>
            <a:off x="274336" y="4888281"/>
            <a:ext cx="2499329" cy="615134"/>
            <a:chOff x="365781" y="5374707"/>
            <a:chExt cx="3332438" cy="820179"/>
          </a:xfrm>
        </p:grpSpPr>
        <p:sp>
          <p:nvSpPr>
            <p:cNvPr id="31" name="Rectangle 30">
              <a:extLst>
                <a:ext uri="{FF2B5EF4-FFF2-40B4-BE49-F238E27FC236}">
                  <a16:creationId xmlns:a16="http://schemas.microsoft.com/office/drawing/2014/main" id="{2AF3DF1C-0FC3-4291-9255-15F67064CDD7}"/>
                </a:ext>
              </a:extLst>
            </p:cNvPr>
            <p:cNvSpPr/>
            <p:nvPr/>
          </p:nvSpPr>
          <p:spPr>
            <a:xfrm>
              <a:off x="365781" y="5374707"/>
              <a:ext cx="3332438" cy="820179"/>
            </a:xfrm>
            <a:prstGeom prst="rect">
              <a:avLst/>
            </a:prstGeom>
            <a:solidFill>
              <a:srgbClr val="412378"/>
            </a:solidFill>
            <a:ln w="34925">
              <a:noFill/>
            </a:ln>
            <a:effectLst>
              <a:outerShdw blurRad="127000" dist="25400" dir="7200000" sx="102000" sy="102000" algn="ctr" rotWithShape="0">
                <a:srgbClr val="412378">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id-ID" sz="1350">
                <a:solidFill>
                  <a:prstClr val="white"/>
                </a:solidFill>
                <a:latin typeface="Calibri Light"/>
              </a:endParaRPr>
            </a:p>
          </p:txBody>
        </p:sp>
        <p:sp>
          <p:nvSpPr>
            <p:cNvPr id="59" name="TextBox 58">
              <a:extLst>
                <a:ext uri="{FF2B5EF4-FFF2-40B4-BE49-F238E27FC236}">
                  <a16:creationId xmlns:a16="http://schemas.microsoft.com/office/drawing/2014/main" id="{62FB0A78-129E-4C79-9E55-32AB617D04D1}"/>
                </a:ext>
              </a:extLst>
            </p:cNvPr>
            <p:cNvSpPr txBox="1"/>
            <p:nvPr/>
          </p:nvSpPr>
          <p:spPr>
            <a:xfrm>
              <a:off x="643165" y="5613259"/>
              <a:ext cx="2777671" cy="400109"/>
            </a:xfrm>
            <a:prstGeom prst="rect">
              <a:avLst/>
            </a:prstGeom>
            <a:noFill/>
          </p:spPr>
          <p:txBody>
            <a:bodyPr wrap="square">
              <a:spAutoFit/>
            </a:bodyPr>
            <a:lstStyle/>
            <a:p>
              <a:pPr algn="ctr" defTabSz="685800" eaLnBrk="1" fontAlgn="auto" hangingPunct="1">
                <a:spcBef>
                  <a:spcPts val="0"/>
                </a:spcBef>
                <a:spcAft>
                  <a:spcPts val="0"/>
                </a:spcAft>
                <a:defRPr/>
              </a:pPr>
              <a:r>
                <a:rPr lang="nl-NL" sz="1350">
                  <a:solidFill>
                    <a:prstClr val="white"/>
                  </a:solidFill>
                  <a:latin typeface="BasicCommercial LT Light" panose="02000806040000020004" pitchFamily="2" charset="0"/>
                </a:rPr>
                <a:t>Kennis delen</a:t>
              </a:r>
              <a:endParaRPr lang="id-ID" sz="1350">
                <a:solidFill>
                  <a:prstClr val="white"/>
                </a:solidFill>
                <a:latin typeface="BasicCommercial LT Light" panose="02000806040000020004" pitchFamily="2" charset="0"/>
              </a:endParaRPr>
            </a:p>
          </p:txBody>
        </p:sp>
      </p:grpSp>
      <p:grpSp>
        <p:nvGrpSpPr>
          <p:cNvPr id="72" name="Group 71">
            <a:extLst>
              <a:ext uri="{FF2B5EF4-FFF2-40B4-BE49-F238E27FC236}">
                <a16:creationId xmlns:a16="http://schemas.microsoft.com/office/drawing/2014/main" id="{86F903F6-90F3-4537-A69A-90714C8EAA2B}"/>
              </a:ext>
            </a:extLst>
          </p:cNvPr>
          <p:cNvGrpSpPr/>
          <p:nvPr/>
        </p:nvGrpSpPr>
        <p:grpSpPr>
          <a:xfrm>
            <a:off x="3322336" y="4888281"/>
            <a:ext cx="2499329" cy="615134"/>
            <a:chOff x="4429781" y="5374707"/>
            <a:chExt cx="3332438" cy="820179"/>
          </a:xfrm>
        </p:grpSpPr>
        <p:sp>
          <p:nvSpPr>
            <p:cNvPr id="32" name="Rectangle 31">
              <a:extLst>
                <a:ext uri="{FF2B5EF4-FFF2-40B4-BE49-F238E27FC236}">
                  <a16:creationId xmlns:a16="http://schemas.microsoft.com/office/drawing/2014/main" id="{087B263A-A658-4C8D-9F22-006683D37D2A}"/>
                </a:ext>
              </a:extLst>
            </p:cNvPr>
            <p:cNvSpPr/>
            <p:nvPr/>
          </p:nvSpPr>
          <p:spPr>
            <a:xfrm>
              <a:off x="4429781" y="5374707"/>
              <a:ext cx="3332438" cy="820179"/>
            </a:xfrm>
            <a:prstGeom prst="rect">
              <a:avLst/>
            </a:prstGeom>
            <a:solidFill>
              <a:srgbClr val="412378"/>
            </a:solidFill>
            <a:ln w="34925">
              <a:noFill/>
            </a:ln>
            <a:effectLst>
              <a:outerShdw blurRad="127000" dist="25400" dir="7200000" sx="102000" sy="102000" algn="ctr" rotWithShape="0">
                <a:srgbClr val="412378">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id-ID" sz="1350">
                <a:solidFill>
                  <a:prstClr val="white"/>
                </a:solidFill>
                <a:latin typeface="Calibri Light"/>
              </a:endParaRPr>
            </a:p>
          </p:txBody>
        </p:sp>
        <p:sp>
          <p:nvSpPr>
            <p:cNvPr id="60" name="TextBox 59">
              <a:extLst>
                <a:ext uri="{FF2B5EF4-FFF2-40B4-BE49-F238E27FC236}">
                  <a16:creationId xmlns:a16="http://schemas.microsoft.com/office/drawing/2014/main" id="{DFD50AC9-D749-4FC3-8AB9-81EEEC879557}"/>
                </a:ext>
              </a:extLst>
            </p:cNvPr>
            <p:cNvSpPr txBox="1"/>
            <p:nvPr/>
          </p:nvSpPr>
          <p:spPr>
            <a:xfrm>
              <a:off x="4707165" y="5613259"/>
              <a:ext cx="2777671" cy="400109"/>
            </a:xfrm>
            <a:prstGeom prst="rect">
              <a:avLst/>
            </a:prstGeom>
            <a:noFill/>
          </p:spPr>
          <p:txBody>
            <a:bodyPr wrap="square">
              <a:spAutoFit/>
            </a:bodyPr>
            <a:lstStyle/>
            <a:p>
              <a:pPr algn="ctr" defTabSz="685800" eaLnBrk="1" fontAlgn="auto" hangingPunct="1">
                <a:spcBef>
                  <a:spcPts val="0"/>
                </a:spcBef>
                <a:spcAft>
                  <a:spcPts val="0"/>
                </a:spcAft>
                <a:defRPr/>
              </a:pPr>
              <a:r>
                <a:rPr lang="id-ID" sz="1350">
                  <a:solidFill>
                    <a:prstClr val="white"/>
                  </a:solidFill>
                  <a:latin typeface="BasicCommercial LT Light" panose="02000806040000020004" pitchFamily="2" charset="0"/>
                </a:rPr>
                <a:t>Financieren</a:t>
              </a:r>
            </a:p>
          </p:txBody>
        </p:sp>
      </p:grpSp>
      <p:grpSp>
        <p:nvGrpSpPr>
          <p:cNvPr id="73" name="Group 72">
            <a:extLst>
              <a:ext uri="{FF2B5EF4-FFF2-40B4-BE49-F238E27FC236}">
                <a16:creationId xmlns:a16="http://schemas.microsoft.com/office/drawing/2014/main" id="{FB659ED9-BC92-460A-A078-10D1E0C9197B}"/>
              </a:ext>
            </a:extLst>
          </p:cNvPr>
          <p:cNvGrpSpPr/>
          <p:nvPr/>
        </p:nvGrpSpPr>
        <p:grpSpPr>
          <a:xfrm>
            <a:off x="6370336" y="4888281"/>
            <a:ext cx="2499329" cy="615134"/>
            <a:chOff x="8493781" y="5374707"/>
            <a:chExt cx="3332438" cy="820179"/>
          </a:xfrm>
        </p:grpSpPr>
        <p:sp>
          <p:nvSpPr>
            <p:cNvPr id="33" name="Rectangle 32">
              <a:extLst>
                <a:ext uri="{FF2B5EF4-FFF2-40B4-BE49-F238E27FC236}">
                  <a16:creationId xmlns:a16="http://schemas.microsoft.com/office/drawing/2014/main" id="{B6766E6B-1544-405C-9A29-7A81B48EF995}"/>
                </a:ext>
              </a:extLst>
            </p:cNvPr>
            <p:cNvSpPr/>
            <p:nvPr/>
          </p:nvSpPr>
          <p:spPr>
            <a:xfrm>
              <a:off x="8493781" y="5374707"/>
              <a:ext cx="3332438" cy="820179"/>
            </a:xfrm>
            <a:prstGeom prst="rect">
              <a:avLst/>
            </a:prstGeom>
            <a:solidFill>
              <a:srgbClr val="412378"/>
            </a:solidFill>
            <a:ln w="34925">
              <a:noFill/>
            </a:ln>
            <a:effectLst>
              <a:outerShdw blurRad="127000" dist="25400" dir="7200000" sx="102000" sy="102000" algn="ctr" rotWithShape="0">
                <a:srgbClr val="412378">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id-ID" sz="1350">
                <a:solidFill>
                  <a:prstClr val="white"/>
                </a:solidFill>
                <a:latin typeface="Calibri Light"/>
              </a:endParaRPr>
            </a:p>
          </p:txBody>
        </p:sp>
        <p:sp>
          <p:nvSpPr>
            <p:cNvPr id="61" name="TextBox 60">
              <a:extLst>
                <a:ext uri="{FF2B5EF4-FFF2-40B4-BE49-F238E27FC236}">
                  <a16:creationId xmlns:a16="http://schemas.microsoft.com/office/drawing/2014/main" id="{D6DE7444-4EF2-48A6-B1A1-ABFEFB864EB0}"/>
                </a:ext>
              </a:extLst>
            </p:cNvPr>
            <p:cNvSpPr txBox="1"/>
            <p:nvPr/>
          </p:nvSpPr>
          <p:spPr>
            <a:xfrm>
              <a:off x="8771165" y="5613259"/>
              <a:ext cx="2777671" cy="400109"/>
            </a:xfrm>
            <a:prstGeom prst="rect">
              <a:avLst/>
            </a:prstGeom>
            <a:noFill/>
          </p:spPr>
          <p:txBody>
            <a:bodyPr wrap="square">
              <a:spAutoFit/>
            </a:bodyPr>
            <a:lstStyle/>
            <a:p>
              <a:pPr algn="ctr" defTabSz="685800" eaLnBrk="1" fontAlgn="auto" hangingPunct="1">
                <a:spcBef>
                  <a:spcPts val="0"/>
                </a:spcBef>
                <a:spcAft>
                  <a:spcPts val="0"/>
                </a:spcAft>
                <a:defRPr/>
              </a:pPr>
              <a:r>
                <a:rPr lang="id-ID" sz="1350">
                  <a:solidFill>
                    <a:prstClr val="white"/>
                  </a:solidFill>
                  <a:latin typeface="BasicCommercial LT Light" panose="02000806040000020004" pitchFamily="2" charset="0"/>
                </a:rPr>
                <a:t>Subsidies</a:t>
              </a:r>
              <a:r>
                <a:rPr lang="nl-NL" sz="1350">
                  <a:solidFill>
                    <a:prstClr val="white"/>
                  </a:solidFill>
                  <a:latin typeface="BasicCommercial LT Light" panose="02000806040000020004" pitchFamily="2" charset="0"/>
                </a:rPr>
                <a:t> uitbetalen</a:t>
              </a:r>
              <a:endParaRPr lang="id-ID" sz="1350">
                <a:solidFill>
                  <a:prstClr val="white"/>
                </a:solidFill>
                <a:latin typeface="BasicCommercial LT Light" panose="02000806040000020004" pitchFamily="2" charset="0"/>
              </a:endParaRPr>
            </a:p>
          </p:txBody>
        </p:sp>
      </p:grpSp>
      <p:sp>
        <p:nvSpPr>
          <p:cNvPr id="24" name="Freeform: Shape 4">
            <a:extLst>
              <a:ext uri="{FF2B5EF4-FFF2-40B4-BE49-F238E27FC236}">
                <a16:creationId xmlns:a16="http://schemas.microsoft.com/office/drawing/2014/main" id="{D9512CC2-978F-4E42-B852-542669BFE8AD}"/>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25" name="Tekstvak 24">
            <a:extLst>
              <a:ext uri="{FF2B5EF4-FFF2-40B4-BE49-F238E27FC236}">
                <a16:creationId xmlns:a16="http://schemas.microsoft.com/office/drawing/2014/main" id="{01471141-0BC8-431A-A351-4A013FEEDD46}"/>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prstClr val="white"/>
                </a:solidFill>
                <a:latin typeface="BasicCommercial LT Light"/>
              </a:rPr>
              <a:t>Springlevende Monumenten</a:t>
            </a:r>
          </a:p>
        </p:txBody>
      </p:sp>
      <p:sp>
        <p:nvSpPr>
          <p:cNvPr id="26" name="Tekstvak 5">
            <a:extLst>
              <a:ext uri="{FF2B5EF4-FFF2-40B4-BE49-F238E27FC236}">
                <a16:creationId xmlns:a16="http://schemas.microsoft.com/office/drawing/2014/main" id="{7E536ACA-B953-4F91-A6C3-B23FEC41DD51}"/>
              </a:ext>
            </a:extLst>
          </p:cNvPr>
          <p:cNvSpPr txBox="1"/>
          <p:nvPr/>
        </p:nvSpPr>
        <p:spPr>
          <a:xfrm>
            <a:off x="8715376" y="5736280"/>
            <a:ext cx="330290" cy="21929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prstClr val="white"/>
                </a:solidFill>
                <a:latin typeface="Calibri Light"/>
              </a:rPr>
              <a:pPr algn="r" defTabSz="685800" fontAlgn="auto">
                <a:spcBef>
                  <a:spcPts val="0"/>
                </a:spcBef>
                <a:spcAft>
                  <a:spcPts val="0"/>
                </a:spcAft>
                <a:defRPr/>
              </a:pPr>
              <a:t>39</a:t>
            </a:fld>
            <a:endParaRPr lang="nl-NL" sz="825" spc="225">
              <a:solidFill>
                <a:prstClr val="white"/>
              </a:solidFill>
              <a:latin typeface="Calibri Light"/>
            </a:endParaRPr>
          </a:p>
        </p:txBody>
      </p:sp>
      <p:grpSp>
        <p:nvGrpSpPr>
          <p:cNvPr id="27" name="Group 7">
            <a:extLst>
              <a:ext uri="{FF2B5EF4-FFF2-40B4-BE49-F238E27FC236}">
                <a16:creationId xmlns:a16="http://schemas.microsoft.com/office/drawing/2014/main" id="{C92D1760-DA76-4260-B96F-97C65C918E69}"/>
              </a:ext>
            </a:extLst>
          </p:cNvPr>
          <p:cNvGrpSpPr/>
          <p:nvPr/>
        </p:nvGrpSpPr>
        <p:grpSpPr>
          <a:xfrm>
            <a:off x="228601" y="5746728"/>
            <a:ext cx="183585" cy="183585"/>
            <a:chOff x="-1297209" y="2603772"/>
            <a:chExt cx="603770" cy="603770"/>
          </a:xfrm>
          <a:solidFill>
            <a:schemeClr val="bg1"/>
          </a:solidFill>
        </p:grpSpPr>
        <p:grpSp>
          <p:nvGrpSpPr>
            <p:cNvPr id="28" name="Group 8">
              <a:extLst>
                <a:ext uri="{FF2B5EF4-FFF2-40B4-BE49-F238E27FC236}">
                  <a16:creationId xmlns:a16="http://schemas.microsoft.com/office/drawing/2014/main" id="{ABE220F5-9D41-478F-8124-06235F59C394}"/>
                </a:ext>
              </a:extLst>
            </p:cNvPr>
            <p:cNvGrpSpPr/>
            <p:nvPr/>
          </p:nvGrpSpPr>
          <p:grpSpPr>
            <a:xfrm>
              <a:off x="-1113854" y="2793206"/>
              <a:ext cx="247650" cy="228600"/>
              <a:chOff x="5872162" y="3224212"/>
              <a:chExt cx="247650" cy="228600"/>
            </a:xfrm>
            <a:grpFill/>
          </p:grpSpPr>
          <p:pic>
            <p:nvPicPr>
              <p:cNvPr id="30" name="Graphic 29">
                <a:extLst>
                  <a:ext uri="{FF2B5EF4-FFF2-40B4-BE49-F238E27FC236}">
                    <a16:creationId xmlns:a16="http://schemas.microsoft.com/office/drawing/2014/main" id="{CFE55F4E-47E8-4BB9-B21F-96AF2BFBAB8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72187" y="3405187"/>
                <a:ext cx="47625" cy="47625"/>
              </a:xfrm>
              <a:prstGeom prst="rect">
                <a:avLst/>
              </a:prstGeom>
            </p:spPr>
          </p:pic>
          <p:pic>
            <p:nvPicPr>
              <p:cNvPr id="34" name="Graphic 33">
                <a:extLst>
                  <a:ext uri="{FF2B5EF4-FFF2-40B4-BE49-F238E27FC236}">
                    <a16:creationId xmlns:a16="http://schemas.microsoft.com/office/drawing/2014/main" id="{6C9E8C8D-1833-43BC-B21F-0864771CF96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72162" y="3224212"/>
                <a:ext cx="180975" cy="228600"/>
              </a:xfrm>
              <a:prstGeom prst="rect">
                <a:avLst/>
              </a:prstGeom>
            </p:spPr>
          </p:pic>
        </p:grpSp>
        <p:sp>
          <p:nvSpPr>
            <p:cNvPr id="29" name="Freeform: Shape 9">
              <a:extLst>
                <a:ext uri="{FF2B5EF4-FFF2-40B4-BE49-F238E27FC236}">
                  <a16:creationId xmlns:a16="http://schemas.microsoft.com/office/drawing/2014/main" id="{02FA2BBB-E4D4-4AB9-AFD4-41D6606262DE}"/>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Tree>
    <p:extLst>
      <p:ext uri="{BB962C8B-B14F-4D97-AF65-F5344CB8AC3E}">
        <p14:creationId xmlns:p14="http://schemas.microsoft.com/office/powerpoint/2010/main" val="207852253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8EC6BE9-42A4-9224-F0F6-1D93189C7F03}"/>
              </a:ext>
            </a:extLst>
          </p:cNvPr>
          <p:cNvPicPr>
            <a:picLocks noChangeAspect="1"/>
          </p:cNvPicPr>
          <p:nvPr/>
        </p:nvPicPr>
        <p:blipFill>
          <a:blip r:embed="rId2"/>
          <a:stretch>
            <a:fillRect/>
          </a:stretch>
        </p:blipFill>
        <p:spPr>
          <a:xfrm>
            <a:off x="0" y="875509"/>
            <a:ext cx="9144000" cy="5106981"/>
          </a:xfrm>
          <a:prstGeom prst="rect">
            <a:avLst/>
          </a:prstGeom>
        </p:spPr>
      </p:pic>
      <p:pic>
        <p:nvPicPr>
          <p:cNvPr id="7" name="Afbeelding 6">
            <a:extLst>
              <a:ext uri="{FF2B5EF4-FFF2-40B4-BE49-F238E27FC236}">
                <a16:creationId xmlns:a16="http://schemas.microsoft.com/office/drawing/2014/main" id="{8A133AD4-CDDD-9F17-D768-2764926F4920}"/>
              </a:ext>
            </a:extLst>
          </p:cNvPr>
          <p:cNvPicPr>
            <a:picLocks noChangeAspect="1"/>
          </p:cNvPicPr>
          <p:nvPr/>
        </p:nvPicPr>
        <p:blipFill>
          <a:blip r:embed="rId2"/>
          <a:stretch>
            <a:fillRect/>
          </a:stretch>
        </p:blipFill>
        <p:spPr>
          <a:xfrm>
            <a:off x="0" y="875509"/>
            <a:ext cx="9144000" cy="5106981"/>
          </a:xfrm>
          <a:prstGeom prst="rect">
            <a:avLst/>
          </a:prstGeom>
        </p:spPr>
      </p:pic>
    </p:spTree>
    <p:extLst>
      <p:ext uri="{BB962C8B-B14F-4D97-AF65-F5344CB8AC3E}">
        <p14:creationId xmlns:p14="http://schemas.microsoft.com/office/powerpoint/2010/main" val="2565226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4DADE8-3A4B-4C31-B77F-08894D6EF802}"/>
              </a:ext>
            </a:extLst>
          </p:cNvPr>
          <p:cNvSpPr/>
          <p:nvPr/>
        </p:nvSpPr>
        <p:spPr>
          <a:xfrm>
            <a:off x="0" y="858532"/>
            <a:ext cx="9144000" cy="5142218"/>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a:solidFill>
                <a:prstClr val="white"/>
              </a:solidFill>
              <a:latin typeface="Calibri Light"/>
            </a:endParaRPr>
          </a:p>
        </p:txBody>
      </p:sp>
      <p:pic>
        <p:nvPicPr>
          <p:cNvPr id="27" name="Picture 26">
            <a:extLst>
              <a:ext uri="{FF2B5EF4-FFF2-40B4-BE49-F238E27FC236}">
                <a16:creationId xmlns:a16="http://schemas.microsoft.com/office/drawing/2014/main" id="{5A6D771E-348E-48AE-B47A-0EF2FA412D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711" t="28520" r="4825" b="20520"/>
          <a:stretch/>
        </p:blipFill>
        <p:spPr>
          <a:xfrm>
            <a:off x="6285459" y="1223924"/>
            <a:ext cx="2669071" cy="3016060"/>
          </a:xfrm>
          <a:prstGeom prst="rect">
            <a:avLst/>
          </a:prstGeom>
        </p:spPr>
      </p:pic>
      <p:sp>
        <p:nvSpPr>
          <p:cNvPr id="55" name="Freeform: Shape 54">
            <a:extLst>
              <a:ext uri="{FF2B5EF4-FFF2-40B4-BE49-F238E27FC236}">
                <a16:creationId xmlns:a16="http://schemas.microsoft.com/office/drawing/2014/main" id="{9E29FE46-040D-4EAA-94BB-EAA654E21398}"/>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56" name="Tekstvak 5">
            <a:extLst>
              <a:ext uri="{FF2B5EF4-FFF2-40B4-BE49-F238E27FC236}">
                <a16:creationId xmlns:a16="http://schemas.microsoft.com/office/drawing/2014/main" id="{76F8865C-B94E-4201-8D50-E92C1470C5EC}"/>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57" name="Tekstvak 5">
            <a:extLst>
              <a:ext uri="{FF2B5EF4-FFF2-40B4-BE49-F238E27FC236}">
                <a16:creationId xmlns:a16="http://schemas.microsoft.com/office/drawing/2014/main" id="{EF8396B9-FAF0-4FE4-BBC3-C597CAEC4B61}"/>
              </a:ext>
            </a:extLst>
          </p:cNvPr>
          <p:cNvSpPr txBox="1"/>
          <p:nvPr/>
        </p:nvSpPr>
        <p:spPr>
          <a:xfrm>
            <a:off x="8715376" y="5736280"/>
            <a:ext cx="330290" cy="21929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40</a:t>
            </a:fld>
            <a:endParaRPr lang="nl-NL" sz="825" spc="225">
              <a:solidFill>
                <a:srgbClr val="412378"/>
              </a:solidFill>
              <a:latin typeface="Calibri Light"/>
            </a:endParaRPr>
          </a:p>
        </p:txBody>
      </p:sp>
      <p:grpSp>
        <p:nvGrpSpPr>
          <p:cNvPr id="58" name="Group 57">
            <a:extLst>
              <a:ext uri="{FF2B5EF4-FFF2-40B4-BE49-F238E27FC236}">
                <a16:creationId xmlns:a16="http://schemas.microsoft.com/office/drawing/2014/main" id="{3B727389-41B5-4B5F-86D4-3A8BA47E43BC}"/>
              </a:ext>
            </a:extLst>
          </p:cNvPr>
          <p:cNvGrpSpPr/>
          <p:nvPr/>
        </p:nvGrpSpPr>
        <p:grpSpPr>
          <a:xfrm>
            <a:off x="228601" y="5746728"/>
            <a:ext cx="183585" cy="183585"/>
            <a:chOff x="-1297209" y="2603772"/>
            <a:chExt cx="603770" cy="603770"/>
          </a:xfrm>
          <a:solidFill>
            <a:srgbClr val="412378"/>
          </a:solidFill>
        </p:grpSpPr>
        <p:grpSp>
          <p:nvGrpSpPr>
            <p:cNvPr id="59" name="Group 58">
              <a:extLst>
                <a:ext uri="{FF2B5EF4-FFF2-40B4-BE49-F238E27FC236}">
                  <a16:creationId xmlns:a16="http://schemas.microsoft.com/office/drawing/2014/main" id="{FE15808E-5C32-4641-9600-077D33E19F6C}"/>
                </a:ext>
              </a:extLst>
            </p:cNvPr>
            <p:cNvGrpSpPr/>
            <p:nvPr/>
          </p:nvGrpSpPr>
          <p:grpSpPr>
            <a:xfrm>
              <a:off x="-1113854" y="2793206"/>
              <a:ext cx="247650" cy="228600"/>
              <a:chOff x="5872162" y="3224212"/>
              <a:chExt cx="247650" cy="228600"/>
            </a:xfrm>
            <a:grpFill/>
          </p:grpSpPr>
          <p:pic>
            <p:nvPicPr>
              <p:cNvPr id="61" name="Graphic 60">
                <a:extLst>
                  <a:ext uri="{FF2B5EF4-FFF2-40B4-BE49-F238E27FC236}">
                    <a16:creationId xmlns:a16="http://schemas.microsoft.com/office/drawing/2014/main" id="{09ED7D1E-91E5-4C25-AB5B-FF210DC0A76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62" name="Graphic 61">
                <a:extLst>
                  <a:ext uri="{FF2B5EF4-FFF2-40B4-BE49-F238E27FC236}">
                    <a16:creationId xmlns:a16="http://schemas.microsoft.com/office/drawing/2014/main" id="{E51585B6-1E8B-489C-8ACE-0CBCB173E47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60" name="Freeform: Shape 59">
              <a:extLst>
                <a:ext uri="{FF2B5EF4-FFF2-40B4-BE49-F238E27FC236}">
                  <a16:creationId xmlns:a16="http://schemas.microsoft.com/office/drawing/2014/main" id="{39A87113-37F0-4607-847F-22A7C5CE3151}"/>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grpSp>
        <p:nvGrpSpPr>
          <p:cNvPr id="23" name="Group 22">
            <a:extLst>
              <a:ext uri="{FF2B5EF4-FFF2-40B4-BE49-F238E27FC236}">
                <a16:creationId xmlns:a16="http://schemas.microsoft.com/office/drawing/2014/main" id="{44A594E1-92C5-4B96-81C5-9BCB782F2DCC}"/>
              </a:ext>
            </a:extLst>
          </p:cNvPr>
          <p:cNvGrpSpPr/>
          <p:nvPr/>
        </p:nvGrpSpPr>
        <p:grpSpPr>
          <a:xfrm>
            <a:off x="6285459" y="4362801"/>
            <a:ext cx="2669071" cy="507831"/>
            <a:chOff x="6217664" y="4674068"/>
            <a:chExt cx="3558761" cy="677108"/>
          </a:xfrm>
        </p:grpSpPr>
        <p:sp>
          <p:nvSpPr>
            <p:cNvPr id="24" name="Tekstvak 7">
              <a:extLst>
                <a:ext uri="{FF2B5EF4-FFF2-40B4-BE49-F238E27FC236}">
                  <a16:creationId xmlns:a16="http://schemas.microsoft.com/office/drawing/2014/main" id="{0610457D-A658-4728-BDD7-59222C207B06}"/>
                </a:ext>
              </a:extLst>
            </p:cNvPr>
            <p:cNvSpPr txBox="1"/>
            <p:nvPr/>
          </p:nvSpPr>
          <p:spPr>
            <a:xfrm>
              <a:off x="6217664" y="4674068"/>
              <a:ext cx="3558761" cy="400109"/>
            </a:xfrm>
            <a:prstGeom prst="rect">
              <a:avLst/>
            </a:prstGeom>
            <a:noFill/>
          </p:spPr>
          <p:txBody>
            <a:bodyPr wrap="square" rtlCol="0">
              <a:spAutoFit/>
            </a:bodyPr>
            <a:lstStyle/>
            <a:p>
              <a:pPr algn="ctr" defTabSz="685800" eaLnBrk="1" fontAlgn="auto" hangingPunct="1">
                <a:spcBef>
                  <a:spcPts val="0"/>
                </a:spcBef>
                <a:spcAft>
                  <a:spcPts val="0"/>
                </a:spcAft>
                <a:defRPr/>
              </a:pPr>
              <a:r>
                <a:rPr lang="nl-NL" sz="1350" b="1" dirty="0">
                  <a:solidFill>
                    <a:prstClr val="white"/>
                  </a:solidFill>
                  <a:latin typeface="BasicCommercial LT Light" panose="02000806040000020004" pitchFamily="2" charset="0"/>
                  <a:cs typeface="Segoe UI" panose="020B0502040204020203" pitchFamily="34" charset="0"/>
                </a:rPr>
                <a:t>HERBESTEMMEN</a:t>
              </a:r>
            </a:p>
          </p:txBody>
        </p:sp>
        <p:sp>
          <p:nvSpPr>
            <p:cNvPr id="25" name="TextBox 24">
              <a:extLst>
                <a:ext uri="{FF2B5EF4-FFF2-40B4-BE49-F238E27FC236}">
                  <a16:creationId xmlns:a16="http://schemas.microsoft.com/office/drawing/2014/main" id="{74E5A57A-D56F-40E4-9620-141134A84999}"/>
                </a:ext>
              </a:extLst>
            </p:cNvPr>
            <p:cNvSpPr txBox="1"/>
            <p:nvPr/>
          </p:nvSpPr>
          <p:spPr>
            <a:xfrm>
              <a:off x="6217664" y="5043400"/>
              <a:ext cx="3558760" cy="307776"/>
            </a:xfrm>
            <a:prstGeom prst="rect">
              <a:avLst/>
            </a:prstGeom>
            <a:noFill/>
          </p:spPr>
          <p:txBody>
            <a:bodyPr wrap="square" lIns="68580" tIns="34290" rIns="68580" bIns="34290" anchor="t">
              <a:spAutoFit/>
            </a:bodyPr>
            <a:lstStyle/>
            <a:p>
              <a:pPr algn="ctr" defTabSz="685800" eaLnBrk="1" fontAlgn="auto" hangingPunct="1">
                <a:spcBef>
                  <a:spcPts val="0"/>
                </a:spcBef>
                <a:spcAft>
                  <a:spcPts val="0"/>
                </a:spcAft>
                <a:defRPr/>
              </a:pPr>
              <a:endParaRPr lang="nl-NL" sz="1050">
                <a:solidFill>
                  <a:prstClr val="white"/>
                </a:solidFill>
                <a:latin typeface="Calibri Light"/>
                <a:cs typeface="Segoe UI" panose="020B0502040204020203" pitchFamily="34" charset="0"/>
              </a:endParaRPr>
            </a:p>
          </p:txBody>
        </p:sp>
      </p:grpSp>
      <p:pic>
        <p:nvPicPr>
          <p:cNvPr id="17" name="Picture 29">
            <a:extLst>
              <a:ext uri="{FF2B5EF4-FFF2-40B4-BE49-F238E27FC236}">
                <a16:creationId xmlns:a16="http://schemas.microsoft.com/office/drawing/2014/main" id="{F4FB01E0-A658-493E-955C-0C40105141E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339" t="9030" b="16690"/>
          <a:stretch/>
        </p:blipFill>
        <p:spPr>
          <a:xfrm>
            <a:off x="189464" y="1223923"/>
            <a:ext cx="2669071" cy="3016061"/>
          </a:xfrm>
          <a:prstGeom prst="rect">
            <a:avLst/>
          </a:prstGeom>
        </p:spPr>
      </p:pic>
      <p:grpSp>
        <p:nvGrpSpPr>
          <p:cNvPr id="18" name="Group 1">
            <a:extLst>
              <a:ext uri="{FF2B5EF4-FFF2-40B4-BE49-F238E27FC236}">
                <a16:creationId xmlns:a16="http://schemas.microsoft.com/office/drawing/2014/main" id="{FBD2DE04-21FB-40F1-9748-B9F71A58F35B}"/>
              </a:ext>
            </a:extLst>
          </p:cNvPr>
          <p:cNvGrpSpPr/>
          <p:nvPr/>
        </p:nvGrpSpPr>
        <p:grpSpPr>
          <a:xfrm>
            <a:off x="189463" y="4362801"/>
            <a:ext cx="2669072" cy="719267"/>
            <a:chOff x="252616" y="4674068"/>
            <a:chExt cx="3558763" cy="959022"/>
          </a:xfrm>
        </p:grpSpPr>
        <p:sp>
          <p:nvSpPr>
            <p:cNvPr id="19" name="Tekstvak 3">
              <a:extLst>
                <a:ext uri="{FF2B5EF4-FFF2-40B4-BE49-F238E27FC236}">
                  <a16:creationId xmlns:a16="http://schemas.microsoft.com/office/drawing/2014/main" id="{0ED9DCAE-7631-4D77-8C16-0806E7FD5C4F}"/>
                </a:ext>
              </a:extLst>
            </p:cNvPr>
            <p:cNvSpPr txBox="1"/>
            <p:nvPr/>
          </p:nvSpPr>
          <p:spPr>
            <a:xfrm>
              <a:off x="252617" y="4674068"/>
              <a:ext cx="3558762" cy="369332"/>
            </a:xfrm>
            <a:prstGeom prst="rect">
              <a:avLst/>
            </a:prstGeom>
            <a:noFill/>
          </p:spPr>
          <p:txBody>
            <a:bodyPr wrap="square" lIns="68580" tIns="34290" rIns="68580" bIns="34290" rtlCol="0" anchor="t">
              <a:spAutoFit/>
            </a:bodyPr>
            <a:lstStyle/>
            <a:p>
              <a:pPr algn="ctr" defTabSz="685800" eaLnBrk="1" fontAlgn="auto" hangingPunct="1">
                <a:spcBef>
                  <a:spcPts val="0"/>
                </a:spcBef>
                <a:spcAft>
                  <a:spcPts val="0"/>
                </a:spcAft>
                <a:defRPr/>
              </a:pPr>
              <a:r>
                <a:rPr lang="nl-NL" sz="1350" b="1" dirty="0">
                  <a:solidFill>
                    <a:prstClr val="white"/>
                  </a:solidFill>
                  <a:latin typeface="BasicCommercial LT Light"/>
                  <a:cs typeface="Segoe UI"/>
                </a:rPr>
                <a:t>INSTANDHOUDEN &amp; RESTAUREREN</a:t>
              </a:r>
            </a:p>
          </p:txBody>
        </p:sp>
        <p:sp>
          <p:nvSpPr>
            <p:cNvPr id="20" name="TextBox 32">
              <a:extLst>
                <a:ext uri="{FF2B5EF4-FFF2-40B4-BE49-F238E27FC236}">
                  <a16:creationId xmlns:a16="http://schemas.microsoft.com/office/drawing/2014/main" id="{D7377DCB-EB12-471D-8794-C75FDCF3372E}"/>
                </a:ext>
              </a:extLst>
            </p:cNvPr>
            <p:cNvSpPr txBox="1"/>
            <p:nvPr/>
          </p:nvSpPr>
          <p:spPr>
            <a:xfrm>
              <a:off x="252616" y="5325314"/>
              <a:ext cx="3558762" cy="307776"/>
            </a:xfrm>
            <a:prstGeom prst="rect">
              <a:avLst/>
            </a:prstGeom>
            <a:noFill/>
          </p:spPr>
          <p:txBody>
            <a:bodyPr wrap="square" lIns="68580" tIns="34290" rIns="68580" bIns="34290" anchor="t">
              <a:spAutoFit/>
            </a:bodyPr>
            <a:lstStyle/>
            <a:p>
              <a:pPr algn="ctr" defTabSz="685800" eaLnBrk="1" fontAlgn="auto" hangingPunct="1">
                <a:spcBef>
                  <a:spcPts val="0"/>
                </a:spcBef>
                <a:spcAft>
                  <a:spcPts val="0"/>
                </a:spcAft>
                <a:defRPr/>
              </a:pPr>
              <a:endParaRPr lang="nl-NL" sz="1050">
                <a:solidFill>
                  <a:prstClr val="white"/>
                </a:solidFill>
                <a:latin typeface="Calibri Light"/>
                <a:cs typeface="Segoe UI" panose="020B0502040204020203" pitchFamily="34" charset="0"/>
              </a:endParaRPr>
            </a:p>
          </p:txBody>
        </p:sp>
      </p:grpSp>
      <p:pic>
        <p:nvPicPr>
          <p:cNvPr id="21" name="Picture 27">
            <a:extLst>
              <a:ext uri="{FF2B5EF4-FFF2-40B4-BE49-F238E27FC236}">
                <a16:creationId xmlns:a16="http://schemas.microsoft.com/office/drawing/2014/main" id="{1015495A-040E-49B6-887D-FFEA78584CB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7728" t="28227" r="39899" b="16993"/>
          <a:stretch/>
        </p:blipFill>
        <p:spPr>
          <a:xfrm>
            <a:off x="3237462" y="1223923"/>
            <a:ext cx="2669071" cy="3016061"/>
          </a:xfrm>
          <a:prstGeom prst="rect">
            <a:avLst/>
          </a:prstGeom>
        </p:spPr>
      </p:pic>
      <p:grpSp>
        <p:nvGrpSpPr>
          <p:cNvPr id="22" name="Group 19">
            <a:extLst>
              <a:ext uri="{FF2B5EF4-FFF2-40B4-BE49-F238E27FC236}">
                <a16:creationId xmlns:a16="http://schemas.microsoft.com/office/drawing/2014/main" id="{BD51E978-8CC1-44E6-AF85-52AC2862F862}"/>
              </a:ext>
            </a:extLst>
          </p:cNvPr>
          <p:cNvGrpSpPr/>
          <p:nvPr/>
        </p:nvGrpSpPr>
        <p:grpSpPr>
          <a:xfrm>
            <a:off x="3237462" y="4362801"/>
            <a:ext cx="2669071" cy="507831"/>
            <a:chOff x="6217664" y="4674068"/>
            <a:chExt cx="3558761" cy="677108"/>
          </a:xfrm>
        </p:grpSpPr>
        <p:sp>
          <p:nvSpPr>
            <p:cNvPr id="26" name="Tekstvak 7">
              <a:extLst>
                <a:ext uri="{FF2B5EF4-FFF2-40B4-BE49-F238E27FC236}">
                  <a16:creationId xmlns:a16="http://schemas.microsoft.com/office/drawing/2014/main" id="{C67BE19D-94AE-4B45-B814-23051839C527}"/>
                </a:ext>
              </a:extLst>
            </p:cNvPr>
            <p:cNvSpPr txBox="1"/>
            <p:nvPr/>
          </p:nvSpPr>
          <p:spPr>
            <a:xfrm>
              <a:off x="6217664" y="4674068"/>
              <a:ext cx="3558761" cy="400109"/>
            </a:xfrm>
            <a:prstGeom prst="rect">
              <a:avLst/>
            </a:prstGeom>
            <a:noFill/>
          </p:spPr>
          <p:txBody>
            <a:bodyPr wrap="square" rtlCol="0">
              <a:spAutoFit/>
            </a:bodyPr>
            <a:lstStyle/>
            <a:p>
              <a:pPr algn="ctr" defTabSz="685800" eaLnBrk="1" fontAlgn="auto" hangingPunct="1">
                <a:spcBef>
                  <a:spcPts val="0"/>
                </a:spcBef>
                <a:spcAft>
                  <a:spcPts val="0"/>
                </a:spcAft>
                <a:defRPr/>
              </a:pPr>
              <a:r>
                <a:rPr lang="nl-NL" sz="1350" b="1" dirty="0">
                  <a:solidFill>
                    <a:prstClr val="white"/>
                  </a:solidFill>
                  <a:latin typeface="BasicCommercial LT Light" panose="02000806040000020004" pitchFamily="2" charset="0"/>
                  <a:cs typeface="Segoe UI" panose="020B0502040204020203" pitchFamily="34" charset="0"/>
                </a:rPr>
                <a:t>VERDUURZAMEN</a:t>
              </a:r>
            </a:p>
          </p:txBody>
        </p:sp>
        <p:sp>
          <p:nvSpPr>
            <p:cNvPr id="28" name="TextBox 21">
              <a:extLst>
                <a:ext uri="{FF2B5EF4-FFF2-40B4-BE49-F238E27FC236}">
                  <a16:creationId xmlns:a16="http://schemas.microsoft.com/office/drawing/2014/main" id="{0B208648-A901-46BD-86AA-C6AEF9B55C82}"/>
                </a:ext>
              </a:extLst>
            </p:cNvPr>
            <p:cNvSpPr txBox="1"/>
            <p:nvPr/>
          </p:nvSpPr>
          <p:spPr>
            <a:xfrm>
              <a:off x="6217664" y="5043400"/>
              <a:ext cx="3558760" cy="307776"/>
            </a:xfrm>
            <a:prstGeom prst="rect">
              <a:avLst/>
            </a:prstGeom>
            <a:noFill/>
          </p:spPr>
          <p:txBody>
            <a:bodyPr wrap="square" lIns="68580" tIns="34290" rIns="68580" bIns="34290" anchor="t">
              <a:spAutoFit/>
            </a:bodyPr>
            <a:lstStyle/>
            <a:p>
              <a:pPr algn="ctr" defTabSz="685800" eaLnBrk="1" fontAlgn="auto" hangingPunct="1">
                <a:spcBef>
                  <a:spcPts val="0"/>
                </a:spcBef>
                <a:spcAft>
                  <a:spcPts val="0"/>
                </a:spcAft>
                <a:defRPr/>
              </a:pPr>
              <a:endParaRPr lang="nl-NL" sz="1050">
                <a:solidFill>
                  <a:prstClr val="white"/>
                </a:solidFill>
                <a:latin typeface="Calibri Light"/>
                <a:cs typeface="Segoe UI" panose="020B0502040204020203" pitchFamily="34" charset="0"/>
              </a:endParaRPr>
            </a:p>
          </p:txBody>
        </p:sp>
      </p:grpSp>
    </p:spTree>
    <p:extLst>
      <p:ext uri="{BB962C8B-B14F-4D97-AF65-F5344CB8AC3E}">
        <p14:creationId xmlns:p14="http://schemas.microsoft.com/office/powerpoint/2010/main" val="349551083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4">
            <a:extLst>
              <a:ext uri="{FF2B5EF4-FFF2-40B4-BE49-F238E27FC236}">
                <a16:creationId xmlns:a16="http://schemas.microsoft.com/office/drawing/2014/main" id="{C9E3D683-9395-4850-9DD7-9353B44CEA83}"/>
              </a:ext>
            </a:extLst>
          </p:cNvPr>
          <p:cNvPicPr>
            <a:picLocks noChangeAspect="1"/>
          </p:cNvPicPr>
          <p:nvPr/>
        </p:nvPicPr>
        <p:blipFill rotWithShape="1">
          <a:blip r:embed="rId3">
            <a:extLst>
              <a:ext uri="{28A0092B-C50C-407E-A947-70E740481C1C}">
                <a14:useLocalDpi xmlns:a14="http://schemas.microsoft.com/office/drawing/2010/main" val="0"/>
              </a:ext>
            </a:extLst>
          </a:blip>
          <a:srcRect t="715" b="715"/>
          <a:stretch/>
        </p:blipFill>
        <p:spPr>
          <a:xfrm>
            <a:off x="-84422" y="153637"/>
            <a:ext cx="9228422" cy="6822375"/>
          </a:xfrm>
          <a:prstGeom prst="rect">
            <a:avLst/>
          </a:prstGeom>
        </p:spPr>
      </p:pic>
      <p:sp>
        <p:nvSpPr>
          <p:cNvPr id="26" name="Rectangle 25">
            <a:extLst>
              <a:ext uri="{FF2B5EF4-FFF2-40B4-BE49-F238E27FC236}">
                <a16:creationId xmlns:a16="http://schemas.microsoft.com/office/drawing/2014/main" id="{294F003C-FF29-4A41-8598-82F289019C0C}"/>
              </a:ext>
            </a:extLst>
          </p:cNvPr>
          <p:cNvSpPr/>
          <p:nvPr/>
        </p:nvSpPr>
        <p:spPr>
          <a:xfrm>
            <a:off x="-87390" y="325934"/>
            <a:ext cx="9228422" cy="6082262"/>
          </a:xfrm>
          <a:prstGeom prst="rect">
            <a:avLst/>
          </a:prstGeom>
          <a:solidFill>
            <a:srgbClr val="41237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a:solidFill>
                <a:prstClr val="white"/>
              </a:solidFill>
              <a:latin typeface="Calibri Light"/>
            </a:endParaRPr>
          </a:p>
        </p:txBody>
      </p:sp>
      <p:sp>
        <p:nvSpPr>
          <p:cNvPr id="27" name="TextBox 26">
            <a:extLst>
              <a:ext uri="{FF2B5EF4-FFF2-40B4-BE49-F238E27FC236}">
                <a16:creationId xmlns:a16="http://schemas.microsoft.com/office/drawing/2014/main" id="{86CF4498-9D6D-47AE-802D-BADB1ECCF3BE}"/>
              </a:ext>
            </a:extLst>
          </p:cNvPr>
          <p:cNvSpPr txBox="1"/>
          <p:nvPr/>
        </p:nvSpPr>
        <p:spPr>
          <a:xfrm>
            <a:off x="1226088" y="1264489"/>
            <a:ext cx="514350" cy="854080"/>
          </a:xfrm>
          <a:prstGeom prst="rect">
            <a:avLst/>
          </a:prstGeom>
          <a:noFill/>
        </p:spPr>
        <p:txBody>
          <a:bodyPr wrap="square">
            <a:spAutoFit/>
          </a:bodyPr>
          <a:lstStyle/>
          <a:p>
            <a:pPr algn="just" defTabSz="685800" eaLnBrk="1" fontAlgn="auto" hangingPunct="1">
              <a:spcBef>
                <a:spcPts val="0"/>
              </a:spcBef>
              <a:spcAft>
                <a:spcPts val="0"/>
              </a:spcAft>
              <a:defRPr/>
            </a:pPr>
            <a:r>
              <a:rPr lang="nl-NL" sz="4950">
                <a:solidFill>
                  <a:srgbClr val="E6006E"/>
                </a:solidFill>
                <a:latin typeface="Arial Black" panose="020B0A04020102020204" pitchFamily="34" charset="0"/>
              </a:rPr>
              <a:t>“</a:t>
            </a:r>
          </a:p>
        </p:txBody>
      </p:sp>
      <p:sp>
        <p:nvSpPr>
          <p:cNvPr id="28" name="TextBox 27">
            <a:extLst>
              <a:ext uri="{FF2B5EF4-FFF2-40B4-BE49-F238E27FC236}">
                <a16:creationId xmlns:a16="http://schemas.microsoft.com/office/drawing/2014/main" id="{E27E0A18-37FD-4CE1-9F1B-D4926EAE5748}"/>
              </a:ext>
            </a:extLst>
          </p:cNvPr>
          <p:cNvSpPr txBox="1"/>
          <p:nvPr/>
        </p:nvSpPr>
        <p:spPr>
          <a:xfrm>
            <a:off x="7460713" y="4895398"/>
            <a:ext cx="514350" cy="854080"/>
          </a:xfrm>
          <a:prstGeom prst="rect">
            <a:avLst/>
          </a:prstGeom>
          <a:noFill/>
        </p:spPr>
        <p:txBody>
          <a:bodyPr wrap="square">
            <a:spAutoFit/>
          </a:bodyPr>
          <a:lstStyle/>
          <a:p>
            <a:pPr algn="just" defTabSz="685800" eaLnBrk="1" fontAlgn="auto" hangingPunct="1">
              <a:spcBef>
                <a:spcPts val="0"/>
              </a:spcBef>
              <a:spcAft>
                <a:spcPts val="0"/>
              </a:spcAft>
              <a:defRPr/>
            </a:pPr>
            <a:r>
              <a:rPr lang="nl-NL" sz="4950">
                <a:solidFill>
                  <a:srgbClr val="E6006E"/>
                </a:solidFill>
                <a:latin typeface="Arial Black" panose="020B0A04020102020204" pitchFamily="34" charset="0"/>
              </a:rPr>
              <a:t>”</a:t>
            </a:r>
          </a:p>
        </p:txBody>
      </p:sp>
      <p:cxnSp>
        <p:nvCxnSpPr>
          <p:cNvPr id="29" name="Connector: Elbow 28">
            <a:extLst>
              <a:ext uri="{FF2B5EF4-FFF2-40B4-BE49-F238E27FC236}">
                <a16:creationId xmlns:a16="http://schemas.microsoft.com/office/drawing/2014/main" id="{56DCA144-8666-4437-AFFA-8B2A45792DDD}"/>
              </a:ext>
            </a:extLst>
          </p:cNvPr>
          <p:cNvCxnSpPr>
            <a:cxnSpLocks/>
          </p:cNvCxnSpPr>
          <p:nvPr/>
        </p:nvCxnSpPr>
        <p:spPr>
          <a:xfrm>
            <a:off x="1719006" y="1649152"/>
            <a:ext cx="6183375" cy="3450731"/>
          </a:xfrm>
          <a:prstGeom prst="bentConnector3">
            <a:avLst>
              <a:gd name="adj1" fmla="val 10277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EE53A9A-4E69-48F2-BA53-A2A814954799}"/>
              </a:ext>
            </a:extLst>
          </p:cNvPr>
          <p:cNvCxnSpPr>
            <a:cxnSpLocks/>
          </p:cNvCxnSpPr>
          <p:nvPr/>
        </p:nvCxnSpPr>
        <p:spPr>
          <a:xfrm rot="10800000" flipH="1" flipV="1">
            <a:off x="1226087" y="1649152"/>
            <a:ext cx="6183375" cy="3450731"/>
          </a:xfrm>
          <a:prstGeom prst="bentConnector3">
            <a:avLst>
              <a:gd name="adj1" fmla="val -277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kstvak 10">
            <a:extLst>
              <a:ext uri="{FF2B5EF4-FFF2-40B4-BE49-F238E27FC236}">
                <a16:creationId xmlns:a16="http://schemas.microsoft.com/office/drawing/2014/main" id="{FF643D49-2194-4047-A01C-368875CF171B}"/>
              </a:ext>
            </a:extLst>
          </p:cNvPr>
          <p:cNvSpPr txBox="1"/>
          <p:nvPr/>
        </p:nvSpPr>
        <p:spPr>
          <a:xfrm>
            <a:off x="1039713" y="2417254"/>
            <a:ext cx="6556124" cy="2169825"/>
          </a:xfrm>
          <a:prstGeom prst="rect">
            <a:avLst/>
          </a:prstGeom>
          <a:noFill/>
        </p:spPr>
        <p:txBody>
          <a:bodyPr wrap="square" rtlCol="0">
            <a:spAutoFit/>
          </a:bodyPr>
          <a:lstStyle/>
          <a:p>
            <a:pPr algn="ctr" defTabSz="685800" eaLnBrk="1" fontAlgn="auto" hangingPunct="1">
              <a:spcBef>
                <a:spcPts val="0"/>
              </a:spcBef>
              <a:spcAft>
                <a:spcPts val="0"/>
              </a:spcAft>
              <a:defRPr/>
            </a:pPr>
            <a:r>
              <a:rPr lang="nl-NL" sz="4500" dirty="0">
                <a:solidFill>
                  <a:prstClr val="white"/>
                </a:solidFill>
                <a:latin typeface="BasicCommercial LT Light" panose="02000806040000020004" pitchFamily="2" charset="0"/>
              </a:rPr>
              <a:t>Mogelijkheden voor rijksmonumentale woonhuizen</a:t>
            </a:r>
            <a:endParaRPr lang="id-ID" sz="4500" dirty="0">
              <a:solidFill>
                <a:prstClr val="white"/>
              </a:solidFill>
              <a:latin typeface="BasicCommercial LT Light" panose="02000806040000020004" pitchFamily="2" charset="0"/>
            </a:endParaRPr>
          </a:p>
        </p:txBody>
      </p: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
        <p:nvSpPr>
          <p:cNvPr id="12" name="Freeform: Shape 54">
            <a:extLst>
              <a:ext uri="{FF2B5EF4-FFF2-40B4-BE49-F238E27FC236}">
                <a16:creationId xmlns:a16="http://schemas.microsoft.com/office/drawing/2014/main" id="{395C6C99-7A8A-4A0C-9EE3-12BA9C4A10C0}"/>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13" name="Tekstvak 5">
            <a:extLst>
              <a:ext uri="{FF2B5EF4-FFF2-40B4-BE49-F238E27FC236}">
                <a16:creationId xmlns:a16="http://schemas.microsoft.com/office/drawing/2014/main" id="{E1C8ABD1-455B-4123-AE61-9061D6A9132D}"/>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20" name="Tekstvak 5">
            <a:extLst>
              <a:ext uri="{FF2B5EF4-FFF2-40B4-BE49-F238E27FC236}">
                <a16:creationId xmlns:a16="http://schemas.microsoft.com/office/drawing/2014/main" id="{827714AD-0D9A-4615-B858-B55B3DDE3C27}"/>
              </a:ext>
            </a:extLst>
          </p:cNvPr>
          <p:cNvSpPr txBox="1"/>
          <p:nvPr/>
        </p:nvSpPr>
        <p:spPr>
          <a:xfrm>
            <a:off x="8715376" y="5736280"/>
            <a:ext cx="330290" cy="21929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41</a:t>
            </a:fld>
            <a:endParaRPr lang="nl-NL" sz="825" spc="225">
              <a:solidFill>
                <a:srgbClr val="412378"/>
              </a:solidFill>
              <a:latin typeface="Calibri Light"/>
            </a:endParaRPr>
          </a:p>
        </p:txBody>
      </p:sp>
      <p:grpSp>
        <p:nvGrpSpPr>
          <p:cNvPr id="21" name="Group 57">
            <a:extLst>
              <a:ext uri="{FF2B5EF4-FFF2-40B4-BE49-F238E27FC236}">
                <a16:creationId xmlns:a16="http://schemas.microsoft.com/office/drawing/2014/main" id="{64FEAA06-EB91-4F35-937F-EB075D2488EE}"/>
              </a:ext>
            </a:extLst>
          </p:cNvPr>
          <p:cNvGrpSpPr/>
          <p:nvPr/>
        </p:nvGrpSpPr>
        <p:grpSpPr>
          <a:xfrm>
            <a:off x="228601" y="5746728"/>
            <a:ext cx="183585" cy="183585"/>
            <a:chOff x="-1297209" y="2603772"/>
            <a:chExt cx="603770" cy="603770"/>
          </a:xfrm>
          <a:solidFill>
            <a:srgbClr val="412378"/>
          </a:solidFill>
        </p:grpSpPr>
        <p:grpSp>
          <p:nvGrpSpPr>
            <p:cNvPr id="22" name="Group 58">
              <a:extLst>
                <a:ext uri="{FF2B5EF4-FFF2-40B4-BE49-F238E27FC236}">
                  <a16:creationId xmlns:a16="http://schemas.microsoft.com/office/drawing/2014/main" id="{2F5CAB2C-2CF2-483D-9C41-66E33E3CC171}"/>
                </a:ext>
              </a:extLst>
            </p:cNvPr>
            <p:cNvGrpSpPr/>
            <p:nvPr/>
          </p:nvGrpSpPr>
          <p:grpSpPr>
            <a:xfrm>
              <a:off x="-1113854" y="2793206"/>
              <a:ext cx="247650" cy="228600"/>
              <a:chOff x="5872162" y="3224212"/>
              <a:chExt cx="247650" cy="228600"/>
            </a:xfrm>
            <a:grpFill/>
          </p:grpSpPr>
          <p:pic>
            <p:nvPicPr>
              <p:cNvPr id="24" name="Graphic 23">
                <a:extLst>
                  <a:ext uri="{FF2B5EF4-FFF2-40B4-BE49-F238E27FC236}">
                    <a16:creationId xmlns:a16="http://schemas.microsoft.com/office/drawing/2014/main" id="{7FC5FFA9-1377-49BD-A9A2-CF2227E4D9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2187" y="3405187"/>
                <a:ext cx="47625" cy="47625"/>
              </a:xfrm>
              <a:prstGeom prst="rect">
                <a:avLst/>
              </a:prstGeom>
            </p:spPr>
          </p:pic>
          <p:pic>
            <p:nvPicPr>
              <p:cNvPr id="25" name="Graphic 24">
                <a:extLst>
                  <a:ext uri="{FF2B5EF4-FFF2-40B4-BE49-F238E27FC236}">
                    <a16:creationId xmlns:a16="http://schemas.microsoft.com/office/drawing/2014/main" id="{1B631652-CA6E-4A0B-967B-872377D9EC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62" y="3224212"/>
                <a:ext cx="180975" cy="228600"/>
              </a:xfrm>
              <a:prstGeom prst="rect">
                <a:avLst/>
              </a:prstGeom>
            </p:spPr>
          </p:pic>
        </p:grpSp>
        <p:sp>
          <p:nvSpPr>
            <p:cNvPr id="23" name="Freeform: Shape 59">
              <a:extLst>
                <a:ext uri="{FF2B5EF4-FFF2-40B4-BE49-F238E27FC236}">
                  <a16:creationId xmlns:a16="http://schemas.microsoft.com/office/drawing/2014/main" id="{3C3D61EE-124E-442C-8D15-90D8269B18A5}"/>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spTree>
    <p:extLst>
      <p:ext uri="{BB962C8B-B14F-4D97-AF65-F5344CB8AC3E}">
        <p14:creationId xmlns:p14="http://schemas.microsoft.com/office/powerpoint/2010/main" val="130323206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10518AB-0DEA-42B3-9CD3-ADB107996A0E}"/>
              </a:ext>
            </a:extLst>
          </p:cNvPr>
          <p:cNvSpPr/>
          <p:nvPr/>
        </p:nvSpPr>
        <p:spPr>
          <a:xfrm>
            <a:off x="422631" y="1352905"/>
            <a:ext cx="3931058" cy="3966210"/>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    </a:t>
            </a:r>
          </a:p>
          <a:p>
            <a:endParaRPr lang="en-US" sz="1200" dirty="0"/>
          </a:p>
          <a:p>
            <a:endParaRPr lang="en-US" sz="1200" dirty="0"/>
          </a:p>
          <a:p>
            <a:endParaRPr lang="en-US" sz="1200" dirty="0"/>
          </a:p>
          <a:p>
            <a:endParaRPr lang="en-US" sz="1200" dirty="0"/>
          </a:p>
          <a:p>
            <a:endParaRPr lang="en-US" sz="1200" dirty="0"/>
          </a:p>
          <a:p>
            <a:r>
              <a:rPr lang="en-US" sz="1200" dirty="0"/>
              <a:t>  </a:t>
            </a:r>
            <a:r>
              <a:rPr lang="en-US" sz="2100" dirty="0" err="1"/>
              <a:t>Restauratiekosten</a:t>
            </a:r>
            <a:br>
              <a:rPr lang="en-US" sz="2100" dirty="0"/>
            </a:br>
            <a:r>
              <a:rPr lang="en-US" sz="2100" dirty="0"/>
              <a:t> </a:t>
            </a:r>
          </a:p>
          <a:p>
            <a:endParaRPr lang="en-US" sz="2100" dirty="0"/>
          </a:p>
          <a:p>
            <a:r>
              <a:rPr lang="en-US" sz="2100" dirty="0"/>
              <a:t> </a:t>
            </a:r>
            <a:r>
              <a:rPr lang="en-US" sz="2100" dirty="0" err="1"/>
              <a:t>Verduurzamingskosten</a:t>
            </a:r>
            <a:r>
              <a:rPr lang="en-US" sz="2100" dirty="0"/>
              <a:t> </a:t>
            </a:r>
          </a:p>
          <a:p>
            <a:r>
              <a:rPr lang="en-US" sz="2100" dirty="0"/>
              <a:t> </a:t>
            </a:r>
            <a:endParaRPr lang="en-US" sz="1200" dirty="0"/>
          </a:p>
          <a:p>
            <a:pPr algn="ctr"/>
            <a:endParaRPr lang="en-US" sz="1200" dirty="0"/>
          </a:p>
        </p:txBody>
      </p:sp>
      <p:sp>
        <p:nvSpPr>
          <p:cNvPr id="60" name="Rectangle 59">
            <a:extLst>
              <a:ext uri="{FF2B5EF4-FFF2-40B4-BE49-F238E27FC236}">
                <a16:creationId xmlns:a16="http://schemas.microsoft.com/office/drawing/2014/main" id="{488500A0-75A0-49FB-AB7A-1550911C13C2}"/>
              </a:ext>
            </a:extLst>
          </p:cNvPr>
          <p:cNvSpPr/>
          <p:nvPr/>
        </p:nvSpPr>
        <p:spPr>
          <a:xfrm>
            <a:off x="6099827" y="1352905"/>
            <a:ext cx="2620632" cy="3966210"/>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10" name="TextBox 9">
            <a:extLst>
              <a:ext uri="{FF2B5EF4-FFF2-40B4-BE49-F238E27FC236}">
                <a16:creationId xmlns:a16="http://schemas.microsoft.com/office/drawing/2014/main" id="{E4BB8335-AF0B-4B90-B26D-F8DE646E79AD}"/>
              </a:ext>
            </a:extLst>
          </p:cNvPr>
          <p:cNvSpPr txBox="1"/>
          <p:nvPr/>
        </p:nvSpPr>
        <p:spPr>
          <a:xfrm>
            <a:off x="412186" y="2097889"/>
            <a:ext cx="3670341" cy="415498"/>
          </a:xfrm>
          <a:prstGeom prst="rect">
            <a:avLst/>
          </a:prstGeom>
          <a:noFill/>
        </p:spPr>
        <p:txBody>
          <a:bodyPr wrap="square">
            <a:spAutoFit/>
          </a:bodyPr>
          <a:lstStyle/>
          <a:p>
            <a:pPr algn="ctr"/>
            <a:r>
              <a:rPr lang="nl-NL" altLang="nl-NL" sz="2100" dirty="0">
                <a:solidFill>
                  <a:schemeClr val="bg1"/>
                </a:solidFill>
                <a:latin typeface="Calibri Light" panose="020F0302020204030204" pitchFamily="34" charset="0"/>
                <a:cs typeface="Calibri Light" panose="020F0302020204030204" pitchFamily="34" charset="0"/>
              </a:rPr>
              <a:t>Laagrentende hypotheken voor </a:t>
            </a:r>
          </a:p>
        </p:txBody>
      </p:sp>
      <p:pic>
        <p:nvPicPr>
          <p:cNvPr id="20" name="Graphic 19">
            <a:extLst>
              <a:ext uri="{FF2B5EF4-FFF2-40B4-BE49-F238E27FC236}">
                <a16:creationId xmlns:a16="http://schemas.microsoft.com/office/drawing/2014/main" id="{33C3A839-6A11-4128-91DA-D0520F08DD3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7943" y="1710702"/>
            <a:ext cx="322003" cy="322003"/>
          </a:xfrm>
          <a:prstGeom prst="rect">
            <a:avLst/>
          </a:prstGeom>
        </p:spPr>
      </p:pic>
      <p:sp>
        <p:nvSpPr>
          <p:cNvPr id="37" name="Freeform: Shape 4">
            <a:extLst>
              <a:ext uri="{FF2B5EF4-FFF2-40B4-BE49-F238E27FC236}">
                <a16:creationId xmlns:a16="http://schemas.microsoft.com/office/drawing/2014/main" id="{F92A1D31-0B60-42A4-98B3-4F84F612F517}"/>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40" name="Tekstvak 39">
            <a:extLst>
              <a:ext uri="{FF2B5EF4-FFF2-40B4-BE49-F238E27FC236}">
                <a16:creationId xmlns:a16="http://schemas.microsoft.com/office/drawing/2014/main" id="{D2CE0A13-1000-4BB3-A73F-DCE1E8DAA59F}"/>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750" spc="225">
                <a:solidFill>
                  <a:schemeClr val="bg1"/>
                </a:solidFill>
                <a:latin typeface="BasicCommercial LT Light"/>
              </a:rPr>
              <a:t>Springlevende Monumenten</a:t>
            </a:r>
            <a:endParaRPr lang="nl-NL" sz="750" spc="225" dirty="0">
              <a:solidFill>
                <a:schemeClr val="bg1"/>
              </a:solidFill>
              <a:latin typeface="BasicCommercial LT Light"/>
            </a:endParaRPr>
          </a:p>
        </p:txBody>
      </p:sp>
      <p:sp>
        <p:nvSpPr>
          <p:cNvPr id="41" name="Tekstvak 5">
            <a:extLst>
              <a:ext uri="{FF2B5EF4-FFF2-40B4-BE49-F238E27FC236}">
                <a16:creationId xmlns:a16="http://schemas.microsoft.com/office/drawing/2014/main" id="{55F29760-1FCA-4F7B-A121-DE1DFFF0B503}"/>
              </a:ext>
            </a:extLst>
          </p:cNvPr>
          <p:cNvSpPr txBox="1"/>
          <p:nvPr/>
        </p:nvSpPr>
        <p:spPr>
          <a:xfrm>
            <a:off x="8715376" y="5736280"/>
            <a:ext cx="330290" cy="21929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FCF889-19E2-4CED-A78E-78424D4B8AF0}" type="slidenum">
              <a:rPr lang="nl-NL" sz="825" spc="225">
                <a:solidFill>
                  <a:schemeClr val="bg1"/>
                </a:solidFill>
              </a:rPr>
              <a:pPr algn="r"/>
              <a:t>42</a:t>
            </a:fld>
            <a:endParaRPr lang="nl-NL" sz="825" spc="225" dirty="0">
              <a:solidFill>
                <a:schemeClr val="bg1"/>
              </a:solidFill>
            </a:endParaRPr>
          </a:p>
        </p:txBody>
      </p:sp>
      <p:grpSp>
        <p:nvGrpSpPr>
          <p:cNvPr id="42" name="Group 7">
            <a:extLst>
              <a:ext uri="{FF2B5EF4-FFF2-40B4-BE49-F238E27FC236}">
                <a16:creationId xmlns:a16="http://schemas.microsoft.com/office/drawing/2014/main" id="{45A4F7C0-D03C-4170-8901-9BF49DD7416A}"/>
              </a:ext>
            </a:extLst>
          </p:cNvPr>
          <p:cNvGrpSpPr/>
          <p:nvPr/>
        </p:nvGrpSpPr>
        <p:grpSpPr>
          <a:xfrm>
            <a:off x="228601" y="5746728"/>
            <a:ext cx="183585" cy="183585"/>
            <a:chOff x="-1297209" y="2603772"/>
            <a:chExt cx="603770" cy="603770"/>
          </a:xfrm>
          <a:solidFill>
            <a:schemeClr val="bg1"/>
          </a:solidFill>
        </p:grpSpPr>
        <p:grpSp>
          <p:nvGrpSpPr>
            <p:cNvPr id="44" name="Group 8">
              <a:extLst>
                <a:ext uri="{FF2B5EF4-FFF2-40B4-BE49-F238E27FC236}">
                  <a16:creationId xmlns:a16="http://schemas.microsoft.com/office/drawing/2014/main" id="{305F57B1-E509-423B-8FCE-F520A406DECC}"/>
                </a:ext>
              </a:extLst>
            </p:cNvPr>
            <p:cNvGrpSpPr/>
            <p:nvPr/>
          </p:nvGrpSpPr>
          <p:grpSpPr>
            <a:xfrm>
              <a:off x="-1113854" y="2793206"/>
              <a:ext cx="247650" cy="228600"/>
              <a:chOff x="5872162" y="3224212"/>
              <a:chExt cx="247650" cy="228600"/>
            </a:xfrm>
            <a:grpFill/>
          </p:grpSpPr>
          <p:pic>
            <p:nvPicPr>
              <p:cNvPr id="61" name="Graphic 60">
                <a:extLst>
                  <a:ext uri="{FF2B5EF4-FFF2-40B4-BE49-F238E27FC236}">
                    <a16:creationId xmlns:a16="http://schemas.microsoft.com/office/drawing/2014/main" id="{A43D269B-47E9-4710-978F-4A73CA40F53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72187" y="3405187"/>
                <a:ext cx="47625" cy="47625"/>
              </a:xfrm>
              <a:prstGeom prst="rect">
                <a:avLst/>
              </a:prstGeom>
            </p:spPr>
          </p:pic>
          <p:pic>
            <p:nvPicPr>
              <p:cNvPr id="62" name="Graphic 61">
                <a:extLst>
                  <a:ext uri="{FF2B5EF4-FFF2-40B4-BE49-F238E27FC236}">
                    <a16:creationId xmlns:a16="http://schemas.microsoft.com/office/drawing/2014/main" id="{E3F35E66-1334-434A-BD14-063AEC671D0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72162" y="3224212"/>
                <a:ext cx="180975" cy="228600"/>
              </a:xfrm>
              <a:prstGeom prst="rect">
                <a:avLst/>
              </a:prstGeom>
            </p:spPr>
          </p:pic>
        </p:grpSp>
        <p:sp>
          <p:nvSpPr>
            <p:cNvPr id="45" name="Freeform: Shape 9">
              <a:extLst>
                <a:ext uri="{FF2B5EF4-FFF2-40B4-BE49-F238E27FC236}">
                  <a16:creationId xmlns:a16="http://schemas.microsoft.com/office/drawing/2014/main" id="{D07D14D9-1061-46B0-A0D9-B9C06D96509E}"/>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pic>
        <p:nvPicPr>
          <p:cNvPr id="3" name="Afbeelding 2">
            <a:extLst>
              <a:ext uri="{FF2B5EF4-FFF2-40B4-BE49-F238E27FC236}">
                <a16:creationId xmlns:a16="http://schemas.microsoft.com/office/drawing/2014/main" id="{3027B7DE-5976-00CE-DD51-F23494005E6D}"/>
              </a:ext>
            </a:extLst>
          </p:cNvPr>
          <p:cNvPicPr>
            <a:picLocks noChangeAspect="1"/>
          </p:cNvPicPr>
          <p:nvPr/>
        </p:nvPicPr>
        <p:blipFill>
          <a:blip r:embed="rId9"/>
          <a:stretch>
            <a:fillRect/>
          </a:stretch>
        </p:blipFill>
        <p:spPr>
          <a:xfrm>
            <a:off x="4358772" y="1364335"/>
            <a:ext cx="4356603" cy="3954780"/>
          </a:xfrm>
          <a:prstGeom prst="rect">
            <a:avLst/>
          </a:prstGeom>
        </p:spPr>
      </p:pic>
    </p:spTree>
    <p:extLst>
      <p:ext uri="{BB962C8B-B14F-4D97-AF65-F5344CB8AC3E}">
        <p14:creationId xmlns:p14="http://schemas.microsoft.com/office/powerpoint/2010/main" val="428840218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4">
            <a:extLst>
              <a:ext uri="{FF2B5EF4-FFF2-40B4-BE49-F238E27FC236}">
                <a16:creationId xmlns:a16="http://schemas.microsoft.com/office/drawing/2014/main" id="{C9E3D683-9395-4850-9DD7-9353B44CEA83}"/>
              </a:ext>
            </a:extLst>
          </p:cNvPr>
          <p:cNvPicPr>
            <a:picLocks noChangeAspect="1"/>
          </p:cNvPicPr>
          <p:nvPr/>
        </p:nvPicPr>
        <p:blipFill rotWithShape="1">
          <a:blip r:embed="rId3">
            <a:extLst>
              <a:ext uri="{28A0092B-C50C-407E-A947-70E740481C1C}">
                <a14:useLocalDpi xmlns:a14="http://schemas.microsoft.com/office/drawing/2010/main" val="0"/>
              </a:ext>
            </a:extLst>
          </a:blip>
          <a:srcRect t="715" b="715"/>
          <a:stretch/>
        </p:blipFill>
        <p:spPr>
          <a:xfrm>
            <a:off x="-84422" y="153637"/>
            <a:ext cx="9228422" cy="6822375"/>
          </a:xfrm>
          <a:prstGeom prst="rect">
            <a:avLst/>
          </a:prstGeom>
        </p:spPr>
      </p:pic>
      <p:sp>
        <p:nvSpPr>
          <p:cNvPr id="26" name="Rectangle 25">
            <a:extLst>
              <a:ext uri="{FF2B5EF4-FFF2-40B4-BE49-F238E27FC236}">
                <a16:creationId xmlns:a16="http://schemas.microsoft.com/office/drawing/2014/main" id="{294F003C-FF29-4A41-8598-82F289019C0C}"/>
              </a:ext>
            </a:extLst>
          </p:cNvPr>
          <p:cNvSpPr/>
          <p:nvPr/>
        </p:nvSpPr>
        <p:spPr>
          <a:xfrm>
            <a:off x="-87390" y="325935"/>
            <a:ext cx="9231390" cy="5888624"/>
          </a:xfrm>
          <a:prstGeom prst="rect">
            <a:avLst/>
          </a:prstGeom>
          <a:solidFill>
            <a:srgbClr val="41237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a:solidFill>
                <a:prstClr val="white"/>
              </a:solidFill>
              <a:latin typeface="Calibri Light"/>
            </a:endParaRPr>
          </a:p>
        </p:txBody>
      </p:sp>
      <p:sp>
        <p:nvSpPr>
          <p:cNvPr id="27" name="TextBox 26">
            <a:extLst>
              <a:ext uri="{FF2B5EF4-FFF2-40B4-BE49-F238E27FC236}">
                <a16:creationId xmlns:a16="http://schemas.microsoft.com/office/drawing/2014/main" id="{86CF4498-9D6D-47AE-802D-BADB1ECCF3BE}"/>
              </a:ext>
            </a:extLst>
          </p:cNvPr>
          <p:cNvSpPr txBox="1"/>
          <p:nvPr/>
        </p:nvSpPr>
        <p:spPr>
          <a:xfrm>
            <a:off x="1226088" y="1264489"/>
            <a:ext cx="514350" cy="854080"/>
          </a:xfrm>
          <a:prstGeom prst="rect">
            <a:avLst/>
          </a:prstGeom>
          <a:noFill/>
        </p:spPr>
        <p:txBody>
          <a:bodyPr wrap="square">
            <a:spAutoFit/>
          </a:bodyPr>
          <a:lstStyle/>
          <a:p>
            <a:pPr algn="just" defTabSz="685800" eaLnBrk="1" fontAlgn="auto" hangingPunct="1">
              <a:spcBef>
                <a:spcPts val="0"/>
              </a:spcBef>
              <a:spcAft>
                <a:spcPts val="0"/>
              </a:spcAft>
              <a:defRPr/>
            </a:pPr>
            <a:r>
              <a:rPr lang="nl-NL" sz="4950">
                <a:solidFill>
                  <a:srgbClr val="E6006E"/>
                </a:solidFill>
                <a:latin typeface="Arial Black" panose="020B0A04020102020204" pitchFamily="34" charset="0"/>
              </a:rPr>
              <a:t>“</a:t>
            </a:r>
          </a:p>
        </p:txBody>
      </p:sp>
      <p:sp>
        <p:nvSpPr>
          <p:cNvPr id="28" name="TextBox 27">
            <a:extLst>
              <a:ext uri="{FF2B5EF4-FFF2-40B4-BE49-F238E27FC236}">
                <a16:creationId xmlns:a16="http://schemas.microsoft.com/office/drawing/2014/main" id="{E27E0A18-37FD-4CE1-9F1B-D4926EAE5748}"/>
              </a:ext>
            </a:extLst>
          </p:cNvPr>
          <p:cNvSpPr txBox="1"/>
          <p:nvPr/>
        </p:nvSpPr>
        <p:spPr>
          <a:xfrm>
            <a:off x="7460713" y="4895398"/>
            <a:ext cx="514350" cy="854080"/>
          </a:xfrm>
          <a:prstGeom prst="rect">
            <a:avLst/>
          </a:prstGeom>
          <a:noFill/>
        </p:spPr>
        <p:txBody>
          <a:bodyPr wrap="square">
            <a:spAutoFit/>
          </a:bodyPr>
          <a:lstStyle/>
          <a:p>
            <a:pPr algn="just" defTabSz="685800" eaLnBrk="1" fontAlgn="auto" hangingPunct="1">
              <a:spcBef>
                <a:spcPts val="0"/>
              </a:spcBef>
              <a:spcAft>
                <a:spcPts val="0"/>
              </a:spcAft>
              <a:defRPr/>
            </a:pPr>
            <a:r>
              <a:rPr lang="nl-NL" sz="4950">
                <a:solidFill>
                  <a:srgbClr val="E6006E"/>
                </a:solidFill>
                <a:latin typeface="Arial Black" panose="020B0A04020102020204" pitchFamily="34" charset="0"/>
              </a:rPr>
              <a:t>”</a:t>
            </a:r>
          </a:p>
        </p:txBody>
      </p:sp>
      <p:cxnSp>
        <p:nvCxnSpPr>
          <p:cNvPr id="29" name="Connector: Elbow 28">
            <a:extLst>
              <a:ext uri="{FF2B5EF4-FFF2-40B4-BE49-F238E27FC236}">
                <a16:creationId xmlns:a16="http://schemas.microsoft.com/office/drawing/2014/main" id="{56DCA144-8666-4437-AFFA-8B2A45792DDD}"/>
              </a:ext>
            </a:extLst>
          </p:cNvPr>
          <p:cNvCxnSpPr>
            <a:cxnSpLocks/>
          </p:cNvCxnSpPr>
          <p:nvPr/>
        </p:nvCxnSpPr>
        <p:spPr>
          <a:xfrm>
            <a:off x="1719006" y="1649152"/>
            <a:ext cx="6183375" cy="3450731"/>
          </a:xfrm>
          <a:prstGeom prst="bentConnector3">
            <a:avLst>
              <a:gd name="adj1" fmla="val 10277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EE53A9A-4E69-48F2-BA53-A2A814954799}"/>
              </a:ext>
            </a:extLst>
          </p:cNvPr>
          <p:cNvCxnSpPr>
            <a:cxnSpLocks/>
          </p:cNvCxnSpPr>
          <p:nvPr/>
        </p:nvCxnSpPr>
        <p:spPr>
          <a:xfrm rot="10800000" flipH="1" flipV="1">
            <a:off x="1226087" y="1649152"/>
            <a:ext cx="6183375" cy="3450731"/>
          </a:xfrm>
          <a:prstGeom prst="bentConnector3">
            <a:avLst>
              <a:gd name="adj1" fmla="val -277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kstvak 10">
            <a:extLst>
              <a:ext uri="{FF2B5EF4-FFF2-40B4-BE49-F238E27FC236}">
                <a16:creationId xmlns:a16="http://schemas.microsoft.com/office/drawing/2014/main" id="{FF643D49-2194-4047-A01C-368875CF171B}"/>
              </a:ext>
            </a:extLst>
          </p:cNvPr>
          <p:cNvSpPr txBox="1"/>
          <p:nvPr/>
        </p:nvSpPr>
        <p:spPr>
          <a:xfrm>
            <a:off x="1039713" y="2691434"/>
            <a:ext cx="6556124" cy="1477328"/>
          </a:xfrm>
          <a:prstGeom prst="rect">
            <a:avLst/>
          </a:prstGeom>
          <a:noFill/>
        </p:spPr>
        <p:txBody>
          <a:bodyPr wrap="square" rtlCol="0">
            <a:spAutoFit/>
          </a:bodyPr>
          <a:lstStyle/>
          <a:p>
            <a:pPr algn="ctr" defTabSz="685800" eaLnBrk="1" fontAlgn="auto" hangingPunct="1">
              <a:spcBef>
                <a:spcPts val="0"/>
              </a:spcBef>
              <a:spcAft>
                <a:spcPts val="0"/>
              </a:spcAft>
              <a:defRPr/>
            </a:pPr>
            <a:r>
              <a:rPr lang="nl-NL" sz="4500" dirty="0">
                <a:solidFill>
                  <a:prstClr val="white"/>
                </a:solidFill>
                <a:latin typeface="BasicCommercial LT Light" panose="02000806040000020004" pitchFamily="2" charset="0"/>
              </a:rPr>
              <a:t>Duurzame Monumenten Lening</a:t>
            </a:r>
            <a:endParaRPr lang="id-ID" sz="4500" dirty="0">
              <a:solidFill>
                <a:prstClr val="white"/>
              </a:solidFill>
              <a:latin typeface="BasicCommercial LT Light" panose="02000806040000020004" pitchFamily="2" charset="0"/>
            </a:endParaRPr>
          </a:p>
        </p:txBody>
      </p: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
        <p:nvSpPr>
          <p:cNvPr id="12" name="Freeform: Shape 54">
            <a:extLst>
              <a:ext uri="{FF2B5EF4-FFF2-40B4-BE49-F238E27FC236}">
                <a16:creationId xmlns:a16="http://schemas.microsoft.com/office/drawing/2014/main" id="{395C6C99-7A8A-4A0C-9EE3-12BA9C4A10C0}"/>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13" name="Tekstvak 5">
            <a:extLst>
              <a:ext uri="{FF2B5EF4-FFF2-40B4-BE49-F238E27FC236}">
                <a16:creationId xmlns:a16="http://schemas.microsoft.com/office/drawing/2014/main" id="{E1C8ABD1-455B-4123-AE61-9061D6A9132D}"/>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20" name="Tekstvak 5">
            <a:extLst>
              <a:ext uri="{FF2B5EF4-FFF2-40B4-BE49-F238E27FC236}">
                <a16:creationId xmlns:a16="http://schemas.microsoft.com/office/drawing/2014/main" id="{827714AD-0D9A-4615-B858-B55B3DDE3C27}"/>
              </a:ext>
            </a:extLst>
          </p:cNvPr>
          <p:cNvSpPr txBox="1"/>
          <p:nvPr/>
        </p:nvSpPr>
        <p:spPr>
          <a:xfrm>
            <a:off x="8715376" y="5736280"/>
            <a:ext cx="330290" cy="21929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43</a:t>
            </a:fld>
            <a:endParaRPr lang="nl-NL" sz="825" spc="225">
              <a:solidFill>
                <a:srgbClr val="412378"/>
              </a:solidFill>
              <a:latin typeface="Calibri Light"/>
            </a:endParaRPr>
          </a:p>
        </p:txBody>
      </p:sp>
      <p:grpSp>
        <p:nvGrpSpPr>
          <p:cNvPr id="21" name="Group 57">
            <a:extLst>
              <a:ext uri="{FF2B5EF4-FFF2-40B4-BE49-F238E27FC236}">
                <a16:creationId xmlns:a16="http://schemas.microsoft.com/office/drawing/2014/main" id="{64FEAA06-EB91-4F35-937F-EB075D2488EE}"/>
              </a:ext>
            </a:extLst>
          </p:cNvPr>
          <p:cNvGrpSpPr/>
          <p:nvPr/>
        </p:nvGrpSpPr>
        <p:grpSpPr>
          <a:xfrm>
            <a:off x="228601" y="5746728"/>
            <a:ext cx="183585" cy="183585"/>
            <a:chOff x="-1297209" y="2603772"/>
            <a:chExt cx="603770" cy="603770"/>
          </a:xfrm>
          <a:solidFill>
            <a:srgbClr val="412378"/>
          </a:solidFill>
        </p:grpSpPr>
        <p:grpSp>
          <p:nvGrpSpPr>
            <p:cNvPr id="22" name="Group 58">
              <a:extLst>
                <a:ext uri="{FF2B5EF4-FFF2-40B4-BE49-F238E27FC236}">
                  <a16:creationId xmlns:a16="http://schemas.microsoft.com/office/drawing/2014/main" id="{2F5CAB2C-2CF2-483D-9C41-66E33E3CC171}"/>
                </a:ext>
              </a:extLst>
            </p:cNvPr>
            <p:cNvGrpSpPr/>
            <p:nvPr/>
          </p:nvGrpSpPr>
          <p:grpSpPr>
            <a:xfrm>
              <a:off x="-1113854" y="2793206"/>
              <a:ext cx="247650" cy="228600"/>
              <a:chOff x="5872162" y="3224212"/>
              <a:chExt cx="247650" cy="228600"/>
            </a:xfrm>
            <a:grpFill/>
          </p:grpSpPr>
          <p:pic>
            <p:nvPicPr>
              <p:cNvPr id="24" name="Graphic 23">
                <a:extLst>
                  <a:ext uri="{FF2B5EF4-FFF2-40B4-BE49-F238E27FC236}">
                    <a16:creationId xmlns:a16="http://schemas.microsoft.com/office/drawing/2014/main" id="{7FC5FFA9-1377-49BD-A9A2-CF2227E4D9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2187" y="3405187"/>
                <a:ext cx="47625" cy="47625"/>
              </a:xfrm>
              <a:prstGeom prst="rect">
                <a:avLst/>
              </a:prstGeom>
            </p:spPr>
          </p:pic>
          <p:pic>
            <p:nvPicPr>
              <p:cNvPr id="25" name="Graphic 24">
                <a:extLst>
                  <a:ext uri="{FF2B5EF4-FFF2-40B4-BE49-F238E27FC236}">
                    <a16:creationId xmlns:a16="http://schemas.microsoft.com/office/drawing/2014/main" id="{1B631652-CA6E-4A0B-967B-872377D9EC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62" y="3224212"/>
                <a:ext cx="180975" cy="228600"/>
              </a:xfrm>
              <a:prstGeom prst="rect">
                <a:avLst/>
              </a:prstGeom>
            </p:spPr>
          </p:pic>
        </p:grpSp>
        <p:sp>
          <p:nvSpPr>
            <p:cNvPr id="23" name="Freeform: Shape 59">
              <a:extLst>
                <a:ext uri="{FF2B5EF4-FFF2-40B4-BE49-F238E27FC236}">
                  <a16:creationId xmlns:a16="http://schemas.microsoft.com/office/drawing/2014/main" id="{3C3D61EE-124E-442C-8D15-90D8269B18A5}"/>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spTree>
    <p:extLst>
      <p:ext uri="{BB962C8B-B14F-4D97-AF65-F5344CB8AC3E}">
        <p14:creationId xmlns:p14="http://schemas.microsoft.com/office/powerpoint/2010/main" val="90164824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fbeelding 16">
            <a:extLst>
              <a:ext uri="{FF2B5EF4-FFF2-40B4-BE49-F238E27FC236}">
                <a16:creationId xmlns:a16="http://schemas.microsoft.com/office/drawing/2014/main" id="{76CC7651-8AEC-49C9-B8A5-ABBF49CD64C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2599" r="22599"/>
          <a:stretch/>
        </p:blipFill>
        <p:spPr>
          <a:xfrm>
            <a:off x="2759208" y="772836"/>
            <a:ext cx="4143848" cy="5031493"/>
          </a:xfrm>
          <a:prstGeom prst="rect">
            <a:avLst/>
          </a:prstGeom>
          <a:pattFill prst="lgGrid">
            <a:fgClr>
              <a:schemeClr val="bg1"/>
            </a:fgClr>
            <a:bgClr>
              <a:schemeClr val="tx2">
                <a:lumMod val="10000"/>
                <a:lumOff val="90000"/>
              </a:schemeClr>
            </a:bgClr>
          </a:pattFill>
          <a:ln>
            <a:noFill/>
          </a:ln>
          <a:effectLst>
            <a:outerShdw blurRad="1270000" dist="368300" dir="5400000" sx="97000" sy="97000" algn="t" rotWithShape="0">
              <a:prstClr val="black">
                <a:alpha val="27000"/>
              </a:prstClr>
            </a:outerShdw>
          </a:effectLst>
        </p:spPr>
      </p:pic>
      <p:sp>
        <p:nvSpPr>
          <p:cNvPr id="35" name="Rectangle 34">
            <a:extLst>
              <a:ext uri="{FF2B5EF4-FFF2-40B4-BE49-F238E27FC236}">
                <a16:creationId xmlns:a16="http://schemas.microsoft.com/office/drawing/2014/main" id="{910518AB-0DEA-42B3-9CD3-ADB107996A0E}"/>
              </a:ext>
            </a:extLst>
          </p:cNvPr>
          <p:cNvSpPr/>
          <p:nvPr/>
        </p:nvSpPr>
        <p:spPr>
          <a:xfrm>
            <a:off x="422631" y="1352905"/>
            <a:ext cx="2620632" cy="3966210"/>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60" name="Rectangle 59">
            <a:extLst>
              <a:ext uri="{FF2B5EF4-FFF2-40B4-BE49-F238E27FC236}">
                <a16:creationId xmlns:a16="http://schemas.microsoft.com/office/drawing/2014/main" id="{488500A0-75A0-49FB-AB7A-1550911C13C2}"/>
              </a:ext>
            </a:extLst>
          </p:cNvPr>
          <p:cNvSpPr/>
          <p:nvPr/>
        </p:nvSpPr>
        <p:spPr>
          <a:xfrm>
            <a:off x="6099827" y="1352905"/>
            <a:ext cx="2620632" cy="3966210"/>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9" name="TextBox 8">
            <a:extLst>
              <a:ext uri="{FF2B5EF4-FFF2-40B4-BE49-F238E27FC236}">
                <a16:creationId xmlns:a16="http://schemas.microsoft.com/office/drawing/2014/main" id="{8C00DAA0-E3BB-4609-95B2-BC3000BDD937}"/>
              </a:ext>
            </a:extLst>
          </p:cNvPr>
          <p:cNvSpPr txBox="1"/>
          <p:nvPr/>
        </p:nvSpPr>
        <p:spPr>
          <a:xfrm>
            <a:off x="770288" y="2763181"/>
            <a:ext cx="1925315" cy="276999"/>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Voor wie?</a:t>
            </a:r>
          </a:p>
        </p:txBody>
      </p:sp>
      <p:sp>
        <p:nvSpPr>
          <p:cNvPr id="10" name="TextBox 9">
            <a:extLst>
              <a:ext uri="{FF2B5EF4-FFF2-40B4-BE49-F238E27FC236}">
                <a16:creationId xmlns:a16="http://schemas.microsoft.com/office/drawing/2014/main" id="{E4BB8335-AF0B-4B90-B26D-F8DE646E79AD}"/>
              </a:ext>
            </a:extLst>
          </p:cNvPr>
          <p:cNvSpPr txBox="1"/>
          <p:nvPr/>
        </p:nvSpPr>
        <p:spPr>
          <a:xfrm>
            <a:off x="809411" y="4060153"/>
            <a:ext cx="1847070" cy="461665"/>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Waarvoor? Welke maatregelen?</a:t>
            </a:r>
          </a:p>
        </p:txBody>
      </p:sp>
      <p:grpSp>
        <p:nvGrpSpPr>
          <p:cNvPr id="52" name="Group 51">
            <a:extLst>
              <a:ext uri="{FF2B5EF4-FFF2-40B4-BE49-F238E27FC236}">
                <a16:creationId xmlns:a16="http://schemas.microsoft.com/office/drawing/2014/main" id="{7629E5A6-DD3C-4214-BC8A-2E4073499AE7}"/>
              </a:ext>
            </a:extLst>
          </p:cNvPr>
          <p:cNvGrpSpPr/>
          <p:nvPr/>
        </p:nvGrpSpPr>
        <p:grpSpPr>
          <a:xfrm>
            <a:off x="1354026" y="2719555"/>
            <a:ext cx="757841" cy="1264909"/>
            <a:chOff x="1696953" y="1968176"/>
            <a:chExt cx="1010454" cy="3256931"/>
          </a:xfrm>
        </p:grpSpPr>
        <p:cxnSp>
          <p:nvCxnSpPr>
            <p:cNvPr id="38" name="Straight Connector 37">
              <a:extLst>
                <a:ext uri="{FF2B5EF4-FFF2-40B4-BE49-F238E27FC236}">
                  <a16:creationId xmlns:a16="http://schemas.microsoft.com/office/drawing/2014/main" id="{A8FDDA40-C2DE-4471-9417-891A84A682FB}"/>
                </a:ext>
              </a:extLst>
            </p:cNvPr>
            <p:cNvCxnSpPr>
              <a:cxnSpLocks/>
            </p:cNvCxnSpPr>
            <p:nvPr/>
          </p:nvCxnSpPr>
          <p:spPr>
            <a:xfrm>
              <a:off x="1696953" y="1968176"/>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92E3218-2650-4B0B-B0CE-DBADE6F1CC6F}"/>
                </a:ext>
              </a:extLst>
            </p:cNvPr>
            <p:cNvCxnSpPr>
              <a:cxnSpLocks/>
            </p:cNvCxnSpPr>
            <p:nvPr/>
          </p:nvCxnSpPr>
          <p:spPr>
            <a:xfrm>
              <a:off x="1696953" y="5225107"/>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E2B01617-4033-4FD4-82D7-8140CC5671A1}"/>
              </a:ext>
            </a:extLst>
          </p:cNvPr>
          <p:cNvSpPr txBox="1"/>
          <p:nvPr/>
        </p:nvSpPr>
        <p:spPr>
          <a:xfrm>
            <a:off x="6523532" y="2767504"/>
            <a:ext cx="1925315" cy="276999"/>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Wanneer aanvragen?</a:t>
            </a:r>
          </a:p>
        </p:txBody>
      </p:sp>
      <p:sp>
        <p:nvSpPr>
          <p:cNvPr id="54" name="TextBox 53">
            <a:extLst>
              <a:ext uri="{FF2B5EF4-FFF2-40B4-BE49-F238E27FC236}">
                <a16:creationId xmlns:a16="http://schemas.microsoft.com/office/drawing/2014/main" id="{FD24DC65-22C1-471B-BC0F-081423142A37}"/>
              </a:ext>
            </a:extLst>
          </p:cNvPr>
          <p:cNvSpPr txBox="1"/>
          <p:nvPr/>
        </p:nvSpPr>
        <p:spPr>
          <a:xfrm>
            <a:off x="6535121" y="4060153"/>
            <a:ext cx="1847070" cy="276999"/>
          </a:xfrm>
          <a:prstGeom prst="rect">
            <a:avLst/>
          </a:prstGeom>
          <a:noFill/>
        </p:spPr>
        <p:txBody>
          <a:bodyPr wrap="square">
            <a:spAutoFit/>
          </a:bodyPr>
          <a:lstStyle/>
          <a:p>
            <a:pPr algn="ctr"/>
            <a:r>
              <a:rPr lang="nl-NL" altLang="nl-NL" sz="1200" dirty="0">
                <a:solidFill>
                  <a:schemeClr val="bg1"/>
                </a:solidFill>
                <a:latin typeface="Calibri Light" panose="020F0302020204030204" pitchFamily="34" charset="0"/>
                <a:cs typeface="Calibri Light" panose="020F0302020204030204" pitchFamily="34" charset="0"/>
              </a:rPr>
              <a:t>Hoe aanvragen?</a:t>
            </a:r>
          </a:p>
        </p:txBody>
      </p:sp>
      <p:grpSp>
        <p:nvGrpSpPr>
          <p:cNvPr id="18" name="Group 17">
            <a:extLst>
              <a:ext uri="{FF2B5EF4-FFF2-40B4-BE49-F238E27FC236}">
                <a16:creationId xmlns:a16="http://schemas.microsoft.com/office/drawing/2014/main" id="{0957E64C-BBD5-4EA0-B30C-E00A3605EFD6}"/>
              </a:ext>
            </a:extLst>
          </p:cNvPr>
          <p:cNvGrpSpPr/>
          <p:nvPr/>
        </p:nvGrpSpPr>
        <p:grpSpPr>
          <a:xfrm>
            <a:off x="7230961" y="2249014"/>
            <a:ext cx="358364" cy="400890"/>
            <a:chOff x="-1883056" y="5151119"/>
            <a:chExt cx="1368308" cy="1530683"/>
          </a:xfrm>
        </p:grpSpPr>
        <p:pic>
          <p:nvPicPr>
            <p:cNvPr id="7" name="Graphic 6">
              <a:extLst>
                <a:ext uri="{FF2B5EF4-FFF2-40B4-BE49-F238E27FC236}">
                  <a16:creationId xmlns:a16="http://schemas.microsoft.com/office/drawing/2014/main" id="{32B783FA-5743-4D03-838F-21D229EA7B6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40201" y="5426760"/>
              <a:ext cx="857582" cy="857582"/>
            </a:xfrm>
            <a:prstGeom prst="rect">
              <a:avLst/>
            </a:prstGeom>
          </p:spPr>
        </p:pic>
        <p:grpSp>
          <p:nvGrpSpPr>
            <p:cNvPr id="8" name="Graphic 4">
              <a:extLst>
                <a:ext uri="{FF2B5EF4-FFF2-40B4-BE49-F238E27FC236}">
                  <a16:creationId xmlns:a16="http://schemas.microsoft.com/office/drawing/2014/main" id="{9C0F0CF9-BE76-4294-8A5D-706BF667CF32}"/>
                </a:ext>
              </a:extLst>
            </p:cNvPr>
            <p:cNvGrpSpPr/>
            <p:nvPr/>
          </p:nvGrpSpPr>
          <p:grpSpPr>
            <a:xfrm>
              <a:off x="-1883056" y="5151119"/>
              <a:ext cx="1368308" cy="1530683"/>
              <a:chOff x="2843212" y="176213"/>
              <a:chExt cx="5815475" cy="6505590"/>
            </a:xfrm>
          </p:grpSpPr>
          <p:sp>
            <p:nvSpPr>
              <p:cNvPr id="12" name="Freeform: Shape 11">
                <a:extLst>
                  <a:ext uri="{FF2B5EF4-FFF2-40B4-BE49-F238E27FC236}">
                    <a16:creationId xmlns:a16="http://schemas.microsoft.com/office/drawing/2014/main" id="{ABE49DC5-B78E-4E16-B87B-72142B488976}"/>
                  </a:ext>
                </a:extLst>
              </p:cNvPr>
              <p:cNvSpPr/>
              <p:nvPr/>
            </p:nvSpPr>
            <p:spPr>
              <a:xfrm>
                <a:off x="2843212" y="555661"/>
                <a:ext cx="2888081" cy="5274148"/>
              </a:xfrm>
              <a:custGeom>
                <a:avLst/>
                <a:gdLst>
                  <a:gd name="connsiteX0" fmla="*/ 410520 w 2888081"/>
                  <a:gd name="connsiteY0" fmla="*/ 2879539 h 5274148"/>
                  <a:gd name="connsiteX1" fmla="*/ 1461162 w 2888081"/>
                  <a:gd name="connsiteY1" fmla="*/ 4900867 h 5274148"/>
                  <a:gd name="connsiteX2" fmla="*/ 1471531 w 2888081"/>
                  <a:gd name="connsiteY2" fmla="*/ 5227861 h 5274148"/>
                  <a:gd name="connsiteX3" fmla="*/ 1468507 w 2888081"/>
                  <a:gd name="connsiteY3" fmla="*/ 5230237 h 5274148"/>
                  <a:gd name="connsiteX4" fmla="*/ 1226645 w 2888081"/>
                  <a:gd name="connsiteY4" fmla="*/ 5237836 h 5274148"/>
                  <a:gd name="connsiteX5" fmla="*/ 0 w 2888081"/>
                  <a:gd name="connsiteY5" fmla="*/ 2879539 h 5274148"/>
                  <a:gd name="connsiteX6" fmla="*/ 2888081 w 2888081"/>
                  <a:gd name="connsiteY6" fmla="*/ 0 h 5274148"/>
                  <a:gd name="connsiteX7" fmla="*/ 2888081 w 2888081"/>
                  <a:gd name="connsiteY7" fmla="*/ 410619 h 5274148"/>
                  <a:gd name="connsiteX8" fmla="*/ 410520 w 2888081"/>
                  <a:gd name="connsiteY8" fmla="*/ 2879539 h 527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081" h="5274148">
                    <a:moveTo>
                      <a:pt x="410520" y="2879539"/>
                    </a:moveTo>
                    <a:cubicBezTo>
                      <a:pt x="410520" y="3715328"/>
                      <a:pt x="825754" y="4454117"/>
                      <a:pt x="1461162" y="4900867"/>
                    </a:cubicBezTo>
                    <a:cubicBezTo>
                      <a:pt x="1573142" y="4979645"/>
                      <a:pt x="1579089" y="5143187"/>
                      <a:pt x="1471531" y="5227861"/>
                    </a:cubicBezTo>
                    <a:lnTo>
                      <a:pt x="1468507" y="5230237"/>
                    </a:lnTo>
                    <a:cubicBezTo>
                      <a:pt x="1398279" y="5285535"/>
                      <a:pt x="1299806" y="5289207"/>
                      <a:pt x="1226645" y="5237836"/>
                    </a:cubicBezTo>
                    <a:cubicBezTo>
                      <a:pt x="484871" y="4716881"/>
                      <a:pt x="0" y="3854791"/>
                      <a:pt x="0" y="2879539"/>
                    </a:cubicBezTo>
                    <a:cubicBezTo>
                      <a:pt x="0" y="1297668"/>
                      <a:pt x="1309387" y="13500"/>
                      <a:pt x="2888081" y="0"/>
                    </a:cubicBezTo>
                    <a:lnTo>
                      <a:pt x="2888081" y="410619"/>
                    </a:lnTo>
                    <a:cubicBezTo>
                      <a:pt x="1535964" y="424020"/>
                      <a:pt x="410520" y="1524296"/>
                      <a:pt x="410520" y="2879539"/>
                    </a:cubicBezTo>
                    <a:close/>
                  </a:path>
                </a:pathLst>
              </a:custGeom>
              <a:solidFill>
                <a:srgbClr val="FFFFFF"/>
              </a:solidFill>
              <a:ln w="12706"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CD63003D-17A5-4939-A91E-4298372B1845}"/>
                  </a:ext>
                </a:extLst>
              </p:cNvPr>
              <p:cNvSpPr/>
              <p:nvPr/>
            </p:nvSpPr>
            <p:spPr>
              <a:xfrm>
                <a:off x="5697787" y="176213"/>
                <a:ext cx="893627" cy="1171521"/>
              </a:xfrm>
              <a:custGeom>
                <a:avLst/>
                <a:gdLst>
                  <a:gd name="connsiteX0" fmla="*/ 108892 w 893627"/>
                  <a:gd name="connsiteY0" fmla="*/ 12258 h 1171521"/>
                  <a:gd name="connsiteX1" fmla="*/ 863323 w 893627"/>
                  <a:gd name="connsiteY1" fmla="*/ 528298 h 1171521"/>
                  <a:gd name="connsiteX2" fmla="*/ 863323 w 893627"/>
                  <a:gd name="connsiteY2" fmla="*/ 643200 h 1171521"/>
                  <a:gd name="connsiteX3" fmla="*/ 108892 w 893627"/>
                  <a:gd name="connsiteY3" fmla="*/ 1159241 h 1171521"/>
                  <a:gd name="connsiteX4" fmla="*/ 0 w 893627"/>
                  <a:gd name="connsiteY4" fmla="*/ 1101814 h 1171521"/>
                  <a:gd name="connsiteX5" fmla="*/ 0 w 893627"/>
                  <a:gd name="connsiteY5" fmla="*/ 69734 h 1171521"/>
                  <a:gd name="connsiteX6" fmla="*/ 108892 w 893627"/>
                  <a:gd name="connsiteY6" fmla="*/ 12258 h 11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627" h="1171521">
                    <a:moveTo>
                      <a:pt x="108892" y="12258"/>
                    </a:moveTo>
                    <a:lnTo>
                      <a:pt x="863323" y="528298"/>
                    </a:lnTo>
                    <a:cubicBezTo>
                      <a:pt x="903729" y="555944"/>
                      <a:pt x="903729" y="615554"/>
                      <a:pt x="863323" y="643200"/>
                    </a:cubicBezTo>
                    <a:lnTo>
                      <a:pt x="108892" y="1159241"/>
                    </a:lnTo>
                    <a:cubicBezTo>
                      <a:pt x="62692" y="1190858"/>
                      <a:pt x="0" y="1157752"/>
                      <a:pt x="0" y="1101814"/>
                    </a:cubicBezTo>
                    <a:lnTo>
                      <a:pt x="0" y="69734"/>
                    </a:lnTo>
                    <a:cubicBezTo>
                      <a:pt x="0" y="13747"/>
                      <a:pt x="62692" y="-19309"/>
                      <a:pt x="108892" y="12258"/>
                    </a:cubicBezTo>
                    <a:close/>
                  </a:path>
                </a:pathLst>
              </a:custGeom>
              <a:solidFill>
                <a:srgbClr val="FFFFFF"/>
              </a:solidFill>
              <a:ln w="12706"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860E2B2F-BA1E-4486-9811-E4A66E52E419}"/>
                  </a:ext>
                </a:extLst>
              </p:cNvPr>
              <p:cNvSpPr/>
              <p:nvPr/>
            </p:nvSpPr>
            <p:spPr>
              <a:xfrm>
                <a:off x="5772779" y="1028191"/>
                <a:ext cx="2885908" cy="5274150"/>
              </a:xfrm>
              <a:custGeom>
                <a:avLst/>
                <a:gdLst>
                  <a:gd name="connsiteX0" fmla="*/ 2475435 w 2885908"/>
                  <a:gd name="connsiteY0" fmla="*/ 2394608 h 5274150"/>
                  <a:gd name="connsiteX1" fmla="*/ 1424734 w 2885908"/>
                  <a:gd name="connsiteY1" fmla="*/ 373276 h 5274150"/>
                  <a:gd name="connsiteX2" fmla="*/ 1414365 w 2885908"/>
                  <a:gd name="connsiteY2" fmla="*/ 46289 h 5274150"/>
                  <a:gd name="connsiteX3" fmla="*/ 1417390 w 2885908"/>
                  <a:gd name="connsiteY3" fmla="*/ 43907 h 5274150"/>
                  <a:gd name="connsiteX4" fmla="*/ 1659252 w 2885908"/>
                  <a:gd name="connsiteY4" fmla="*/ 36314 h 5274150"/>
                  <a:gd name="connsiteX5" fmla="*/ 2885909 w 2885908"/>
                  <a:gd name="connsiteY5" fmla="*/ 2394608 h 5274150"/>
                  <a:gd name="connsiteX6" fmla="*/ 0 w 2885908"/>
                  <a:gd name="connsiteY6" fmla="*/ 5274150 h 5274150"/>
                  <a:gd name="connsiteX7" fmla="*/ 0 w 2885908"/>
                  <a:gd name="connsiteY7" fmla="*/ 4863524 h 5274150"/>
                  <a:gd name="connsiteX8" fmla="*/ 2475435 w 2885908"/>
                  <a:gd name="connsiteY8" fmla="*/ 2394608 h 527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908" h="5274150">
                    <a:moveTo>
                      <a:pt x="2475435" y="2394608"/>
                    </a:moveTo>
                    <a:cubicBezTo>
                      <a:pt x="2475435" y="1558819"/>
                      <a:pt x="2060146" y="820030"/>
                      <a:pt x="1424734" y="373276"/>
                    </a:cubicBezTo>
                    <a:cubicBezTo>
                      <a:pt x="1312767" y="294507"/>
                      <a:pt x="1306808" y="130965"/>
                      <a:pt x="1414365" y="46289"/>
                    </a:cubicBezTo>
                    <a:lnTo>
                      <a:pt x="1417390" y="43907"/>
                    </a:lnTo>
                    <a:cubicBezTo>
                      <a:pt x="1487629" y="-11385"/>
                      <a:pt x="1586102" y="-15057"/>
                      <a:pt x="1659252" y="36314"/>
                    </a:cubicBezTo>
                    <a:cubicBezTo>
                      <a:pt x="2401078" y="557265"/>
                      <a:pt x="2885909" y="1419356"/>
                      <a:pt x="2885909" y="2394608"/>
                    </a:cubicBezTo>
                    <a:cubicBezTo>
                      <a:pt x="2885909" y="3976479"/>
                      <a:pt x="1578746" y="5260644"/>
                      <a:pt x="0" y="5274150"/>
                    </a:cubicBezTo>
                    <a:lnTo>
                      <a:pt x="0" y="4863524"/>
                    </a:lnTo>
                    <a:cubicBezTo>
                      <a:pt x="1352130" y="4850132"/>
                      <a:pt x="2475435" y="3749902"/>
                      <a:pt x="2475435" y="2394608"/>
                    </a:cubicBezTo>
                    <a:close/>
                  </a:path>
                </a:pathLst>
              </a:custGeom>
              <a:solidFill>
                <a:srgbClr val="FFFFFF"/>
              </a:solidFill>
              <a:ln w="12706"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E7B32CC8-7550-48B2-AF65-3AF1A8DF94DC}"/>
                  </a:ext>
                </a:extLst>
              </p:cNvPr>
              <p:cNvSpPr/>
              <p:nvPr/>
            </p:nvSpPr>
            <p:spPr>
              <a:xfrm>
                <a:off x="4910523" y="5510264"/>
                <a:ext cx="893627" cy="1171539"/>
              </a:xfrm>
              <a:custGeom>
                <a:avLst/>
                <a:gdLst>
                  <a:gd name="connsiteX0" fmla="*/ 784735 w 893627"/>
                  <a:gd name="connsiteY0" fmla="*/ 1159261 h 1171539"/>
                  <a:gd name="connsiteX1" fmla="*/ 30304 w 893627"/>
                  <a:gd name="connsiteY1" fmla="*/ 643224 h 1171539"/>
                  <a:gd name="connsiteX2" fmla="*/ 30304 w 893627"/>
                  <a:gd name="connsiteY2" fmla="*/ 528322 h 1171539"/>
                  <a:gd name="connsiteX3" fmla="*/ 784735 w 893627"/>
                  <a:gd name="connsiteY3" fmla="*/ 12285 h 1171539"/>
                  <a:gd name="connsiteX4" fmla="*/ 893627 w 893627"/>
                  <a:gd name="connsiteY4" fmla="*/ 69704 h 1171539"/>
                  <a:gd name="connsiteX5" fmla="*/ 893627 w 893627"/>
                  <a:gd name="connsiteY5" fmla="*/ 1101791 h 1171539"/>
                  <a:gd name="connsiteX6" fmla="*/ 784735 w 893627"/>
                  <a:gd name="connsiteY6" fmla="*/ 1159261 h 117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627" h="1171539">
                    <a:moveTo>
                      <a:pt x="784735" y="1159261"/>
                    </a:moveTo>
                    <a:lnTo>
                      <a:pt x="30304" y="643224"/>
                    </a:lnTo>
                    <a:cubicBezTo>
                      <a:pt x="-10101" y="615575"/>
                      <a:pt x="-10101" y="555970"/>
                      <a:pt x="30304" y="528322"/>
                    </a:cubicBezTo>
                    <a:lnTo>
                      <a:pt x="784735" y="12285"/>
                    </a:lnTo>
                    <a:cubicBezTo>
                      <a:pt x="830897" y="-19341"/>
                      <a:pt x="893627" y="13771"/>
                      <a:pt x="893627" y="69704"/>
                    </a:cubicBezTo>
                    <a:lnTo>
                      <a:pt x="893627" y="1101791"/>
                    </a:lnTo>
                    <a:cubicBezTo>
                      <a:pt x="893627" y="1157774"/>
                      <a:pt x="830897" y="1190874"/>
                      <a:pt x="784735" y="1159261"/>
                    </a:cubicBezTo>
                    <a:close/>
                  </a:path>
                </a:pathLst>
              </a:custGeom>
              <a:solidFill>
                <a:srgbClr val="FFFFFF"/>
              </a:solidFill>
              <a:ln w="12706" cap="flat">
                <a:noFill/>
                <a:prstDash val="solid"/>
                <a:miter/>
              </a:ln>
            </p:spPr>
            <p:txBody>
              <a:bodyPr rtlCol="0" anchor="ctr"/>
              <a:lstStyle/>
              <a:p>
                <a:endParaRPr lang="en-US" sz="1800"/>
              </a:p>
            </p:txBody>
          </p:sp>
        </p:grpSp>
      </p:grpSp>
      <p:pic>
        <p:nvPicPr>
          <p:cNvPr id="20" name="Graphic 19">
            <a:extLst>
              <a:ext uri="{FF2B5EF4-FFF2-40B4-BE49-F238E27FC236}">
                <a16:creationId xmlns:a16="http://schemas.microsoft.com/office/drawing/2014/main" id="{33C3A839-6A11-4128-91DA-D0520F08DD3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71945" y="3566515"/>
            <a:ext cx="322003" cy="322003"/>
          </a:xfrm>
          <a:prstGeom prst="rect">
            <a:avLst/>
          </a:prstGeom>
        </p:spPr>
      </p:pic>
      <p:pic>
        <p:nvPicPr>
          <p:cNvPr id="22" name="Graphic 21">
            <a:extLst>
              <a:ext uri="{FF2B5EF4-FFF2-40B4-BE49-F238E27FC236}">
                <a16:creationId xmlns:a16="http://schemas.microsoft.com/office/drawing/2014/main" id="{2D690B0D-D4D7-423C-9415-A3E726AB284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578853" y="2335682"/>
            <a:ext cx="308184" cy="308184"/>
          </a:xfrm>
          <a:prstGeom prst="rect">
            <a:avLst/>
          </a:prstGeom>
        </p:spPr>
      </p:pic>
      <p:pic>
        <p:nvPicPr>
          <p:cNvPr id="28" name="Graphic 27">
            <a:extLst>
              <a:ext uri="{FF2B5EF4-FFF2-40B4-BE49-F238E27FC236}">
                <a16:creationId xmlns:a16="http://schemas.microsoft.com/office/drawing/2014/main" id="{F389CFD7-9DDB-4C1A-BC47-3C213BB7BB6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203569" y="3548438"/>
            <a:ext cx="419703" cy="419703"/>
          </a:xfrm>
          <a:prstGeom prst="rect">
            <a:avLst/>
          </a:prstGeom>
        </p:spPr>
      </p:pic>
      <p:sp>
        <p:nvSpPr>
          <p:cNvPr id="37" name="Freeform: Shape 4">
            <a:extLst>
              <a:ext uri="{FF2B5EF4-FFF2-40B4-BE49-F238E27FC236}">
                <a16:creationId xmlns:a16="http://schemas.microsoft.com/office/drawing/2014/main" id="{F92A1D31-0B60-42A4-98B3-4F84F612F517}"/>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40" name="Tekstvak 39">
            <a:extLst>
              <a:ext uri="{FF2B5EF4-FFF2-40B4-BE49-F238E27FC236}">
                <a16:creationId xmlns:a16="http://schemas.microsoft.com/office/drawing/2014/main" id="{D2CE0A13-1000-4BB3-A73F-DCE1E8DAA59F}"/>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750" spc="225">
                <a:solidFill>
                  <a:schemeClr val="bg1"/>
                </a:solidFill>
                <a:latin typeface="BasicCommercial LT Light"/>
              </a:rPr>
              <a:t>Springlevende Monumenten</a:t>
            </a:r>
            <a:endParaRPr lang="nl-NL" sz="750" spc="225" dirty="0">
              <a:solidFill>
                <a:schemeClr val="bg1"/>
              </a:solidFill>
              <a:latin typeface="BasicCommercial LT Light"/>
            </a:endParaRPr>
          </a:p>
        </p:txBody>
      </p:sp>
      <p:sp>
        <p:nvSpPr>
          <p:cNvPr id="41" name="Tekstvak 5">
            <a:extLst>
              <a:ext uri="{FF2B5EF4-FFF2-40B4-BE49-F238E27FC236}">
                <a16:creationId xmlns:a16="http://schemas.microsoft.com/office/drawing/2014/main" id="{55F29760-1FCA-4F7B-A121-DE1DFFF0B503}"/>
              </a:ext>
            </a:extLst>
          </p:cNvPr>
          <p:cNvSpPr txBox="1"/>
          <p:nvPr/>
        </p:nvSpPr>
        <p:spPr>
          <a:xfrm>
            <a:off x="8715376" y="5736280"/>
            <a:ext cx="330290" cy="21929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FCF889-19E2-4CED-A78E-78424D4B8AF0}" type="slidenum">
              <a:rPr lang="nl-NL" sz="825" spc="225">
                <a:solidFill>
                  <a:schemeClr val="bg1"/>
                </a:solidFill>
              </a:rPr>
              <a:pPr algn="r"/>
              <a:t>44</a:t>
            </a:fld>
            <a:endParaRPr lang="nl-NL" sz="825" spc="225" dirty="0">
              <a:solidFill>
                <a:schemeClr val="bg1"/>
              </a:solidFill>
            </a:endParaRPr>
          </a:p>
        </p:txBody>
      </p:sp>
      <p:grpSp>
        <p:nvGrpSpPr>
          <p:cNvPr id="42" name="Group 7">
            <a:extLst>
              <a:ext uri="{FF2B5EF4-FFF2-40B4-BE49-F238E27FC236}">
                <a16:creationId xmlns:a16="http://schemas.microsoft.com/office/drawing/2014/main" id="{45A4F7C0-D03C-4170-8901-9BF49DD7416A}"/>
              </a:ext>
            </a:extLst>
          </p:cNvPr>
          <p:cNvGrpSpPr/>
          <p:nvPr/>
        </p:nvGrpSpPr>
        <p:grpSpPr>
          <a:xfrm>
            <a:off x="228601" y="5746728"/>
            <a:ext cx="183585" cy="183585"/>
            <a:chOff x="-1297209" y="2603772"/>
            <a:chExt cx="603770" cy="603770"/>
          </a:xfrm>
          <a:solidFill>
            <a:schemeClr val="bg1"/>
          </a:solidFill>
        </p:grpSpPr>
        <p:grpSp>
          <p:nvGrpSpPr>
            <p:cNvPr id="44" name="Group 8">
              <a:extLst>
                <a:ext uri="{FF2B5EF4-FFF2-40B4-BE49-F238E27FC236}">
                  <a16:creationId xmlns:a16="http://schemas.microsoft.com/office/drawing/2014/main" id="{305F57B1-E509-423B-8FCE-F520A406DECC}"/>
                </a:ext>
              </a:extLst>
            </p:cNvPr>
            <p:cNvGrpSpPr/>
            <p:nvPr/>
          </p:nvGrpSpPr>
          <p:grpSpPr>
            <a:xfrm>
              <a:off x="-1113854" y="2793206"/>
              <a:ext cx="247650" cy="228600"/>
              <a:chOff x="5872162" y="3224212"/>
              <a:chExt cx="247650" cy="228600"/>
            </a:xfrm>
            <a:grpFill/>
          </p:grpSpPr>
          <p:pic>
            <p:nvPicPr>
              <p:cNvPr id="61" name="Graphic 60">
                <a:extLst>
                  <a:ext uri="{FF2B5EF4-FFF2-40B4-BE49-F238E27FC236}">
                    <a16:creationId xmlns:a16="http://schemas.microsoft.com/office/drawing/2014/main" id="{A43D269B-47E9-4710-978F-4A73CA40F53B}"/>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072187" y="3405187"/>
                <a:ext cx="47625" cy="47625"/>
              </a:xfrm>
              <a:prstGeom prst="rect">
                <a:avLst/>
              </a:prstGeom>
            </p:spPr>
          </p:pic>
          <p:pic>
            <p:nvPicPr>
              <p:cNvPr id="62" name="Graphic 61">
                <a:extLst>
                  <a:ext uri="{FF2B5EF4-FFF2-40B4-BE49-F238E27FC236}">
                    <a16:creationId xmlns:a16="http://schemas.microsoft.com/office/drawing/2014/main" id="{E3F35E66-1334-434A-BD14-063AEC671D05}"/>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872162" y="3224212"/>
                <a:ext cx="180975" cy="228600"/>
              </a:xfrm>
              <a:prstGeom prst="rect">
                <a:avLst/>
              </a:prstGeom>
            </p:spPr>
          </p:pic>
        </p:grpSp>
        <p:sp>
          <p:nvSpPr>
            <p:cNvPr id="45" name="Freeform: Shape 9">
              <a:extLst>
                <a:ext uri="{FF2B5EF4-FFF2-40B4-BE49-F238E27FC236}">
                  <a16:creationId xmlns:a16="http://schemas.microsoft.com/office/drawing/2014/main" id="{D07D14D9-1061-46B0-A0D9-B9C06D96509E}"/>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nvGrpSpPr>
          <p:cNvPr id="46" name="Group 51">
            <a:extLst>
              <a:ext uri="{FF2B5EF4-FFF2-40B4-BE49-F238E27FC236}">
                <a16:creationId xmlns:a16="http://schemas.microsoft.com/office/drawing/2014/main" id="{B0FC5B61-76F6-46B5-8132-1E4FC4ED0F94}"/>
              </a:ext>
            </a:extLst>
          </p:cNvPr>
          <p:cNvGrpSpPr/>
          <p:nvPr/>
        </p:nvGrpSpPr>
        <p:grpSpPr>
          <a:xfrm>
            <a:off x="7058756" y="2719555"/>
            <a:ext cx="757841" cy="1264909"/>
            <a:chOff x="1696953" y="1968176"/>
            <a:chExt cx="1010454" cy="3256931"/>
          </a:xfrm>
        </p:grpSpPr>
        <p:cxnSp>
          <p:nvCxnSpPr>
            <p:cNvPr id="47" name="Straight Connector 37">
              <a:extLst>
                <a:ext uri="{FF2B5EF4-FFF2-40B4-BE49-F238E27FC236}">
                  <a16:creationId xmlns:a16="http://schemas.microsoft.com/office/drawing/2014/main" id="{3A80F2B8-FF99-4213-A16E-A5430915D7D5}"/>
                </a:ext>
              </a:extLst>
            </p:cNvPr>
            <p:cNvCxnSpPr>
              <a:cxnSpLocks/>
            </p:cNvCxnSpPr>
            <p:nvPr/>
          </p:nvCxnSpPr>
          <p:spPr>
            <a:xfrm>
              <a:off x="1696953" y="1968176"/>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48" name="Straight Connector 42">
              <a:extLst>
                <a:ext uri="{FF2B5EF4-FFF2-40B4-BE49-F238E27FC236}">
                  <a16:creationId xmlns:a16="http://schemas.microsoft.com/office/drawing/2014/main" id="{4717B439-5A84-40BA-8525-16B471F0E60D}"/>
                </a:ext>
              </a:extLst>
            </p:cNvPr>
            <p:cNvCxnSpPr>
              <a:cxnSpLocks/>
            </p:cNvCxnSpPr>
            <p:nvPr/>
          </p:nvCxnSpPr>
          <p:spPr>
            <a:xfrm>
              <a:off x="1696953" y="5225107"/>
              <a:ext cx="1010454" cy="0"/>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333395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4">
            <a:extLst>
              <a:ext uri="{FF2B5EF4-FFF2-40B4-BE49-F238E27FC236}">
                <a16:creationId xmlns:a16="http://schemas.microsoft.com/office/drawing/2014/main" id="{C9E3D683-9395-4850-9DD7-9353B44CEA83}"/>
              </a:ext>
            </a:extLst>
          </p:cNvPr>
          <p:cNvPicPr>
            <a:picLocks noChangeAspect="1"/>
          </p:cNvPicPr>
          <p:nvPr/>
        </p:nvPicPr>
        <p:blipFill rotWithShape="1">
          <a:blip r:embed="rId3">
            <a:extLst>
              <a:ext uri="{28A0092B-C50C-407E-A947-70E740481C1C}">
                <a14:useLocalDpi xmlns:a14="http://schemas.microsoft.com/office/drawing/2010/main" val="0"/>
              </a:ext>
            </a:extLst>
          </a:blip>
          <a:srcRect t="715" b="715"/>
          <a:stretch/>
        </p:blipFill>
        <p:spPr>
          <a:xfrm>
            <a:off x="-84422" y="153637"/>
            <a:ext cx="9228422" cy="6822375"/>
          </a:xfrm>
          <a:prstGeom prst="rect">
            <a:avLst/>
          </a:prstGeom>
        </p:spPr>
      </p:pic>
      <p:sp>
        <p:nvSpPr>
          <p:cNvPr id="26" name="Rectangle 25">
            <a:extLst>
              <a:ext uri="{FF2B5EF4-FFF2-40B4-BE49-F238E27FC236}">
                <a16:creationId xmlns:a16="http://schemas.microsoft.com/office/drawing/2014/main" id="{294F003C-FF29-4A41-8598-82F289019C0C}"/>
              </a:ext>
            </a:extLst>
          </p:cNvPr>
          <p:cNvSpPr/>
          <p:nvPr/>
        </p:nvSpPr>
        <p:spPr>
          <a:xfrm>
            <a:off x="-87391" y="325935"/>
            <a:ext cx="9228422" cy="5969306"/>
          </a:xfrm>
          <a:prstGeom prst="rect">
            <a:avLst/>
          </a:prstGeom>
          <a:solidFill>
            <a:srgbClr val="41237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dirty="0">
              <a:solidFill>
                <a:prstClr val="white"/>
              </a:solidFill>
              <a:latin typeface="Calibri Light"/>
            </a:endParaRPr>
          </a:p>
        </p:txBody>
      </p:sp>
      <p:cxnSp>
        <p:nvCxnSpPr>
          <p:cNvPr id="29" name="Connector: Elbow 28">
            <a:extLst>
              <a:ext uri="{FF2B5EF4-FFF2-40B4-BE49-F238E27FC236}">
                <a16:creationId xmlns:a16="http://schemas.microsoft.com/office/drawing/2014/main" id="{56DCA144-8666-4437-AFFA-8B2A45792DDD}"/>
              </a:ext>
            </a:extLst>
          </p:cNvPr>
          <p:cNvCxnSpPr>
            <a:cxnSpLocks/>
          </p:cNvCxnSpPr>
          <p:nvPr/>
        </p:nvCxnSpPr>
        <p:spPr>
          <a:xfrm>
            <a:off x="3235363" y="2648399"/>
            <a:ext cx="3364454" cy="1783080"/>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EE53A9A-4E69-48F2-BA53-A2A814954799}"/>
              </a:ext>
            </a:extLst>
          </p:cNvPr>
          <p:cNvCxnSpPr>
            <a:cxnSpLocks/>
          </p:cNvCxnSpPr>
          <p:nvPr/>
        </p:nvCxnSpPr>
        <p:spPr>
          <a:xfrm>
            <a:off x="3162748" y="2414420"/>
            <a:ext cx="2815814" cy="1573306"/>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
        <p:nvSpPr>
          <p:cNvPr id="12" name="Freeform: Shape 54">
            <a:extLst>
              <a:ext uri="{FF2B5EF4-FFF2-40B4-BE49-F238E27FC236}">
                <a16:creationId xmlns:a16="http://schemas.microsoft.com/office/drawing/2014/main" id="{395C6C99-7A8A-4A0C-9EE3-12BA9C4A10C0}"/>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13" name="Tekstvak 5">
            <a:extLst>
              <a:ext uri="{FF2B5EF4-FFF2-40B4-BE49-F238E27FC236}">
                <a16:creationId xmlns:a16="http://schemas.microsoft.com/office/drawing/2014/main" id="{E1C8ABD1-455B-4123-AE61-9061D6A9132D}"/>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20" name="Tekstvak 5">
            <a:extLst>
              <a:ext uri="{FF2B5EF4-FFF2-40B4-BE49-F238E27FC236}">
                <a16:creationId xmlns:a16="http://schemas.microsoft.com/office/drawing/2014/main" id="{827714AD-0D9A-4615-B858-B55B3DDE3C27}"/>
              </a:ext>
            </a:extLst>
          </p:cNvPr>
          <p:cNvSpPr txBox="1"/>
          <p:nvPr/>
        </p:nvSpPr>
        <p:spPr>
          <a:xfrm>
            <a:off x="8715376" y="5736280"/>
            <a:ext cx="330290" cy="3462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45</a:t>
            </a:fld>
            <a:endParaRPr lang="nl-NL" sz="825" spc="225">
              <a:solidFill>
                <a:srgbClr val="412378"/>
              </a:solidFill>
              <a:latin typeface="Calibri Light"/>
            </a:endParaRPr>
          </a:p>
        </p:txBody>
      </p:sp>
      <p:grpSp>
        <p:nvGrpSpPr>
          <p:cNvPr id="21" name="Group 57">
            <a:extLst>
              <a:ext uri="{FF2B5EF4-FFF2-40B4-BE49-F238E27FC236}">
                <a16:creationId xmlns:a16="http://schemas.microsoft.com/office/drawing/2014/main" id="{64FEAA06-EB91-4F35-937F-EB075D2488EE}"/>
              </a:ext>
            </a:extLst>
          </p:cNvPr>
          <p:cNvGrpSpPr/>
          <p:nvPr/>
        </p:nvGrpSpPr>
        <p:grpSpPr>
          <a:xfrm>
            <a:off x="228601" y="5746728"/>
            <a:ext cx="183585" cy="183585"/>
            <a:chOff x="-1297209" y="2603772"/>
            <a:chExt cx="603770" cy="603770"/>
          </a:xfrm>
          <a:solidFill>
            <a:srgbClr val="412378"/>
          </a:solidFill>
        </p:grpSpPr>
        <p:grpSp>
          <p:nvGrpSpPr>
            <p:cNvPr id="22" name="Group 58">
              <a:extLst>
                <a:ext uri="{FF2B5EF4-FFF2-40B4-BE49-F238E27FC236}">
                  <a16:creationId xmlns:a16="http://schemas.microsoft.com/office/drawing/2014/main" id="{2F5CAB2C-2CF2-483D-9C41-66E33E3CC171}"/>
                </a:ext>
              </a:extLst>
            </p:cNvPr>
            <p:cNvGrpSpPr/>
            <p:nvPr/>
          </p:nvGrpSpPr>
          <p:grpSpPr>
            <a:xfrm>
              <a:off x="-1113854" y="2793206"/>
              <a:ext cx="247650" cy="228600"/>
              <a:chOff x="5872162" y="3224212"/>
              <a:chExt cx="247650" cy="228600"/>
            </a:xfrm>
            <a:grpFill/>
          </p:grpSpPr>
          <p:pic>
            <p:nvPicPr>
              <p:cNvPr id="24" name="Graphic 23">
                <a:extLst>
                  <a:ext uri="{FF2B5EF4-FFF2-40B4-BE49-F238E27FC236}">
                    <a16:creationId xmlns:a16="http://schemas.microsoft.com/office/drawing/2014/main" id="{7FC5FFA9-1377-49BD-A9A2-CF2227E4D9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2187" y="3405187"/>
                <a:ext cx="47625" cy="47625"/>
              </a:xfrm>
              <a:prstGeom prst="rect">
                <a:avLst/>
              </a:prstGeom>
            </p:spPr>
          </p:pic>
          <p:pic>
            <p:nvPicPr>
              <p:cNvPr id="25" name="Graphic 24">
                <a:extLst>
                  <a:ext uri="{FF2B5EF4-FFF2-40B4-BE49-F238E27FC236}">
                    <a16:creationId xmlns:a16="http://schemas.microsoft.com/office/drawing/2014/main" id="{1B631652-CA6E-4A0B-967B-872377D9EC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62" y="3224212"/>
                <a:ext cx="180975" cy="228600"/>
              </a:xfrm>
              <a:prstGeom prst="rect">
                <a:avLst/>
              </a:prstGeom>
            </p:spPr>
          </p:pic>
        </p:grpSp>
        <p:sp>
          <p:nvSpPr>
            <p:cNvPr id="23" name="Freeform: Shape 59">
              <a:extLst>
                <a:ext uri="{FF2B5EF4-FFF2-40B4-BE49-F238E27FC236}">
                  <a16:creationId xmlns:a16="http://schemas.microsoft.com/office/drawing/2014/main" id="{3C3D61EE-124E-442C-8D15-90D8269B18A5}"/>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pic>
        <p:nvPicPr>
          <p:cNvPr id="7" name="Afbeelding 6">
            <a:extLst>
              <a:ext uri="{FF2B5EF4-FFF2-40B4-BE49-F238E27FC236}">
                <a16:creationId xmlns:a16="http://schemas.microsoft.com/office/drawing/2014/main" id="{7EE58B37-B623-7300-C0D5-45B359BEE360}"/>
              </a:ext>
            </a:extLst>
          </p:cNvPr>
          <p:cNvPicPr>
            <a:picLocks noChangeAspect="1"/>
          </p:cNvPicPr>
          <p:nvPr/>
        </p:nvPicPr>
        <p:blipFill>
          <a:blip r:embed="rId12"/>
          <a:stretch>
            <a:fillRect/>
          </a:stretch>
        </p:blipFill>
        <p:spPr>
          <a:xfrm>
            <a:off x="311867" y="897305"/>
            <a:ext cx="7887383" cy="992210"/>
          </a:xfrm>
          <a:prstGeom prst="rect">
            <a:avLst/>
          </a:prstGeom>
        </p:spPr>
      </p:pic>
      <p:sp>
        <p:nvSpPr>
          <p:cNvPr id="8" name="Tekstvak 7">
            <a:extLst>
              <a:ext uri="{FF2B5EF4-FFF2-40B4-BE49-F238E27FC236}">
                <a16:creationId xmlns:a16="http://schemas.microsoft.com/office/drawing/2014/main" id="{368DEADB-81B8-4783-38F2-06DA920E9E82}"/>
              </a:ext>
            </a:extLst>
          </p:cNvPr>
          <p:cNvSpPr txBox="1"/>
          <p:nvPr/>
        </p:nvSpPr>
        <p:spPr>
          <a:xfrm>
            <a:off x="681082" y="1213903"/>
            <a:ext cx="7887383" cy="1015663"/>
          </a:xfrm>
          <a:prstGeom prst="rect">
            <a:avLst/>
          </a:prstGeom>
          <a:noFill/>
        </p:spPr>
        <p:txBody>
          <a:bodyPr wrap="square" rtlCol="0">
            <a:spAutoFit/>
          </a:bodyPr>
          <a:lstStyle/>
          <a:p>
            <a:r>
              <a:rPr lang="nl-NL" b="1" dirty="0">
                <a:solidFill>
                  <a:schemeClr val="bg1"/>
                </a:solidFill>
              </a:rPr>
              <a:t>Duurzaamheidsmaatregelen</a:t>
            </a:r>
            <a:br>
              <a:rPr lang="nl-NL" sz="1800" dirty="0">
                <a:solidFill>
                  <a:schemeClr val="bg1"/>
                </a:solidFill>
              </a:rPr>
            </a:br>
            <a:r>
              <a:rPr lang="nl-NL" sz="1800" dirty="0">
                <a:solidFill>
                  <a:schemeClr val="bg1"/>
                </a:solidFill>
              </a:rPr>
              <a:t>https://www.restauratiefonds.nl/particulier/financieren/alle-financieringen/duurzame-monumenten-lening</a:t>
            </a:r>
          </a:p>
        </p:txBody>
      </p:sp>
      <p:pic>
        <p:nvPicPr>
          <p:cNvPr id="4" name="Afbeelding 3">
            <a:extLst>
              <a:ext uri="{FF2B5EF4-FFF2-40B4-BE49-F238E27FC236}">
                <a16:creationId xmlns:a16="http://schemas.microsoft.com/office/drawing/2014/main" id="{944145AB-7106-ECAF-E3D7-6A4FFF267194}"/>
              </a:ext>
            </a:extLst>
          </p:cNvPr>
          <p:cNvPicPr>
            <a:picLocks noChangeAspect="1"/>
          </p:cNvPicPr>
          <p:nvPr/>
        </p:nvPicPr>
        <p:blipFill>
          <a:blip r:embed="rId13"/>
          <a:stretch>
            <a:fillRect/>
          </a:stretch>
        </p:blipFill>
        <p:spPr>
          <a:xfrm>
            <a:off x="2121371" y="1856940"/>
            <a:ext cx="4365846" cy="3821563"/>
          </a:xfrm>
          <a:prstGeom prst="rect">
            <a:avLst/>
          </a:prstGeom>
        </p:spPr>
      </p:pic>
    </p:spTree>
    <p:extLst>
      <p:ext uri="{BB962C8B-B14F-4D97-AF65-F5344CB8AC3E}">
        <p14:creationId xmlns:p14="http://schemas.microsoft.com/office/powerpoint/2010/main" val="107679589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4">
            <a:extLst>
              <a:ext uri="{FF2B5EF4-FFF2-40B4-BE49-F238E27FC236}">
                <a16:creationId xmlns:a16="http://schemas.microsoft.com/office/drawing/2014/main" id="{C9E3D683-9395-4850-9DD7-9353B44CEA83}"/>
              </a:ext>
            </a:extLst>
          </p:cNvPr>
          <p:cNvPicPr>
            <a:picLocks noChangeAspect="1"/>
          </p:cNvPicPr>
          <p:nvPr/>
        </p:nvPicPr>
        <p:blipFill rotWithShape="1">
          <a:blip r:embed="rId3">
            <a:extLst>
              <a:ext uri="{28A0092B-C50C-407E-A947-70E740481C1C}">
                <a14:useLocalDpi xmlns:a14="http://schemas.microsoft.com/office/drawing/2010/main" val="0"/>
              </a:ext>
            </a:extLst>
          </a:blip>
          <a:srcRect t="715" b="715"/>
          <a:stretch/>
        </p:blipFill>
        <p:spPr>
          <a:xfrm>
            <a:off x="-84422" y="153637"/>
            <a:ext cx="9228422" cy="6822375"/>
          </a:xfrm>
          <a:prstGeom prst="rect">
            <a:avLst/>
          </a:prstGeom>
        </p:spPr>
      </p:pic>
      <p:sp>
        <p:nvSpPr>
          <p:cNvPr id="26" name="Rectangle 25">
            <a:extLst>
              <a:ext uri="{FF2B5EF4-FFF2-40B4-BE49-F238E27FC236}">
                <a16:creationId xmlns:a16="http://schemas.microsoft.com/office/drawing/2014/main" id="{294F003C-FF29-4A41-8598-82F289019C0C}"/>
              </a:ext>
            </a:extLst>
          </p:cNvPr>
          <p:cNvSpPr/>
          <p:nvPr/>
        </p:nvSpPr>
        <p:spPr>
          <a:xfrm>
            <a:off x="-87391" y="325935"/>
            <a:ext cx="9228422" cy="5969306"/>
          </a:xfrm>
          <a:prstGeom prst="rect">
            <a:avLst/>
          </a:prstGeom>
          <a:solidFill>
            <a:srgbClr val="41237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dirty="0">
              <a:solidFill>
                <a:prstClr val="white"/>
              </a:solidFill>
              <a:latin typeface="Calibri Light"/>
            </a:endParaRPr>
          </a:p>
        </p:txBody>
      </p: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
        <p:nvSpPr>
          <p:cNvPr id="12" name="Freeform: Shape 54">
            <a:extLst>
              <a:ext uri="{FF2B5EF4-FFF2-40B4-BE49-F238E27FC236}">
                <a16:creationId xmlns:a16="http://schemas.microsoft.com/office/drawing/2014/main" id="{395C6C99-7A8A-4A0C-9EE3-12BA9C4A10C0}"/>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13" name="Tekstvak 5">
            <a:extLst>
              <a:ext uri="{FF2B5EF4-FFF2-40B4-BE49-F238E27FC236}">
                <a16:creationId xmlns:a16="http://schemas.microsoft.com/office/drawing/2014/main" id="{E1C8ABD1-455B-4123-AE61-9061D6A9132D}"/>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20" name="Tekstvak 5">
            <a:extLst>
              <a:ext uri="{FF2B5EF4-FFF2-40B4-BE49-F238E27FC236}">
                <a16:creationId xmlns:a16="http://schemas.microsoft.com/office/drawing/2014/main" id="{827714AD-0D9A-4615-B858-B55B3DDE3C27}"/>
              </a:ext>
            </a:extLst>
          </p:cNvPr>
          <p:cNvSpPr txBox="1"/>
          <p:nvPr/>
        </p:nvSpPr>
        <p:spPr>
          <a:xfrm>
            <a:off x="8715376" y="5736280"/>
            <a:ext cx="330290" cy="3462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46</a:t>
            </a:fld>
            <a:endParaRPr lang="nl-NL" sz="825" spc="225">
              <a:solidFill>
                <a:srgbClr val="412378"/>
              </a:solidFill>
              <a:latin typeface="Calibri Light"/>
            </a:endParaRPr>
          </a:p>
        </p:txBody>
      </p:sp>
      <p:grpSp>
        <p:nvGrpSpPr>
          <p:cNvPr id="21" name="Group 57">
            <a:extLst>
              <a:ext uri="{FF2B5EF4-FFF2-40B4-BE49-F238E27FC236}">
                <a16:creationId xmlns:a16="http://schemas.microsoft.com/office/drawing/2014/main" id="{64FEAA06-EB91-4F35-937F-EB075D2488EE}"/>
              </a:ext>
            </a:extLst>
          </p:cNvPr>
          <p:cNvGrpSpPr/>
          <p:nvPr/>
        </p:nvGrpSpPr>
        <p:grpSpPr>
          <a:xfrm>
            <a:off x="228601" y="5746728"/>
            <a:ext cx="183585" cy="183585"/>
            <a:chOff x="-1297209" y="2603772"/>
            <a:chExt cx="603770" cy="603770"/>
          </a:xfrm>
          <a:solidFill>
            <a:srgbClr val="412378"/>
          </a:solidFill>
        </p:grpSpPr>
        <p:grpSp>
          <p:nvGrpSpPr>
            <p:cNvPr id="22" name="Group 58">
              <a:extLst>
                <a:ext uri="{FF2B5EF4-FFF2-40B4-BE49-F238E27FC236}">
                  <a16:creationId xmlns:a16="http://schemas.microsoft.com/office/drawing/2014/main" id="{2F5CAB2C-2CF2-483D-9C41-66E33E3CC171}"/>
                </a:ext>
              </a:extLst>
            </p:cNvPr>
            <p:cNvGrpSpPr/>
            <p:nvPr/>
          </p:nvGrpSpPr>
          <p:grpSpPr>
            <a:xfrm>
              <a:off x="-1113854" y="2793206"/>
              <a:ext cx="247650" cy="228600"/>
              <a:chOff x="5872162" y="3224212"/>
              <a:chExt cx="247650" cy="228600"/>
            </a:xfrm>
            <a:grpFill/>
          </p:grpSpPr>
          <p:pic>
            <p:nvPicPr>
              <p:cNvPr id="24" name="Graphic 23">
                <a:extLst>
                  <a:ext uri="{FF2B5EF4-FFF2-40B4-BE49-F238E27FC236}">
                    <a16:creationId xmlns:a16="http://schemas.microsoft.com/office/drawing/2014/main" id="{7FC5FFA9-1377-49BD-A9A2-CF2227E4D9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2187" y="3405187"/>
                <a:ext cx="47625" cy="47625"/>
              </a:xfrm>
              <a:prstGeom prst="rect">
                <a:avLst/>
              </a:prstGeom>
            </p:spPr>
          </p:pic>
          <p:pic>
            <p:nvPicPr>
              <p:cNvPr id="25" name="Graphic 24">
                <a:extLst>
                  <a:ext uri="{FF2B5EF4-FFF2-40B4-BE49-F238E27FC236}">
                    <a16:creationId xmlns:a16="http://schemas.microsoft.com/office/drawing/2014/main" id="{1B631652-CA6E-4A0B-967B-872377D9EC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62" y="3224212"/>
                <a:ext cx="180975" cy="228600"/>
              </a:xfrm>
              <a:prstGeom prst="rect">
                <a:avLst/>
              </a:prstGeom>
            </p:spPr>
          </p:pic>
        </p:grpSp>
        <p:sp>
          <p:nvSpPr>
            <p:cNvPr id="23" name="Freeform: Shape 59">
              <a:extLst>
                <a:ext uri="{FF2B5EF4-FFF2-40B4-BE49-F238E27FC236}">
                  <a16:creationId xmlns:a16="http://schemas.microsoft.com/office/drawing/2014/main" id="{3C3D61EE-124E-442C-8D15-90D8269B18A5}"/>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pic>
        <p:nvPicPr>
          <p:cNvPr id="7" name="Afbeelding 6">
            <a:extLst>
              <a:ext uri="{FF2B5EF4-FFF2-40B4-BE49-F238E27FC236}">
                <a16:creationId xmlns:a16="http://schemas.microsoft.com/office/drawing/2014/main" id="{7EE58B37-B623-7300-C0D5-45B359BEE360}"/>
              </a:ext>
            </a:extLst>
          </p:cNvPr>
          <p:cNvPicPr>
            <a:picLocks noChangeAspect="1"/>
          </p:cNvPicPr>
          <p:nvPr/>
        </p:nvPicPr>
        <p:blipFill>
          <a:blip r:embed="rId12"/>
          <a:stretch>
            <a:fillRect/>
          </a:stretch>
        </p:blipFill>
        <p:spPr>
          <a:xfrm>
            <a:off x="311867" y="897305"/>
            <a:ext cx="7887383" cy="992210"/>
          </a:xfrm>
          <a:prstGeom prst="rect">
            <a:avLst/>
          </a:prstGeom>
        </p:spPr>
      </p:pic>
      <p:sp>
        <p:nvSpPr>
          <p:cNvPr id="8" name="Tekstvak 7">
            <a:extLst>
              <a:ext uri="{FF2B5EF4-FFF2-40B4-BE49-F238E27FC236}">
                <a16:creationId xmlns:a16="http://schemas.microsoft.com/office/drawing/2014/main" id="{368DEADB-81B8-4783-38F2-06DA920E9E82}"/>
              </a:ext>
            </a:extLst>
          </p:cNvPr>
          <p:cNvSpPr txBox="1"/>
          <p:nvPr/>
        </p:nvSpPr>
        <p:spPr>
          <a:xfrm>
            <a:off x="1452421" y="1135692"/>
            <a:ext cx="6026834" cy="369332"/>
          </a:xfrm>
          <a:prstGeom prst="rect">
            <a:avLst/>
          </a:prstGeom>
          <a:noFill/>
        </p:spPr>
        <p:txBody>
          <a:bodyPr wrap="square" rtlCol="0">
            <a:spAutoFit/>
          </a:bodyPr>
          <a:lstStyle/>
          <a:p>
            <a:r>
              <a:rPr lang="nl-NL" sz="1800">
                <a:solidFill>
                  <a:schemeClr val="bg1"/>
                </a:solidFill>
              </a:rPr>
              <a:t>https://www.monumenten.nl/ontzorgingsprogramma</a:t>
            </a:r>
            <a:endParaRPr lang="nl-NL" sz="1800" dirty="0">
              <a:solidFill>
                <a:schemeClr val="bg1"/>
              </a:solidFill>
            </a:endParaRPr>
          </a:p>
        </p:txBody>
      </p:sp>
      <p:pic>
        <p:nvPicPr>
          <p:cNvPr id="3" name="Afbeelding 2">
            <a:extLst>
              <a:ext uri="{FF2B5EF4-FFF2-40B4-BE49-F238E27FC236}">
                <a16:creationId xmlns:a16="http://schemas.microsoft.com/office/drawing/2014/main" id="{7B7B3A6C-263D-0914-1834-F8E37237340E}"/>
              </a:ext>
            </a:extLst>
          </p:cNvPr>
          <p:cNvPicPr>
            <a:picLocks noChangeAspect="1"/>
          </p:cNvPicPr>
          <p:nvPr/>
        </p:nvPicPr>
        <p:blipFill>
          <a:blip r:embed="rId13"/>
          <a:stretch>
            <a:fillRect/>
          </a:stretch>
        </p:blipFill>
        <p:spPr>
          <a:xfrm>
            <a:off x="1538673" y="1535274"/>
            <a:ext cx="6172200" cy="4150440"/>
          </a:xfrm>
          <a:prstGeom prst="rect">
            <a:avLst/>
          </a:prstGeom>
        </p:spPr>
      </p:pic>
    </p:spTree>
    <p:extLst>
      <p:ext uri="{BB962C8B-B14F-4D97-AF65-F5344CB8AC3E}">
        <p14:creationId xmlns:p14="http://schemas.microsoft.com/office/powerpoint/2010/main" val="427017612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4">
            <a:extLst>
              <a:ext uri="{FF2B5EF4-FFF2-40B4-BE49-F238E27FC236}">
                <a16:creationId xmlns:a16="http://schemas.microsoft.com/office/drawing/2014/main" id="{C9E3D683-9395-4850-9DD7-9353B44CEA83}"/>
              </a:ext>
            </a:extLst>
          </p:cNvPr>
          <p:cNvPicPr>
            <a:picLocks noChangeAspect="1"/>
          </p:cNvPicPr>
          <p:nvPr/>
        </p:nvPicPr>
        <p:blipFill rotWithShape="1">
          <a:blip r:embed="rId3">
            <a:extLst>
              <a:ext uri="{28A0092B-C50C-407E-A947-70E740481C1C}">
                <a14:useLocalDpi xmlns:a14="http://schemas.microsoft.com/office/drawing/2010/main" val="0"/>
              </a:ext>
            </a:extLst>
          </a:blip>
          <a:srcRect t="715" b="715"/>
          <a:stretch/>
        </p:blipFill>
        <p:spPr>
          <a:xfrm>
            <a:off x="-84422" y="153637"/>
            <a:ext cx="9228422" cy="6822375"/>
          </a:xfrm>
          <a:prstGeom prst="rect">
            <a:avLst/>
          </a:prstGeom>
        </p:spPr>
      </p:pic>
      <p:sp>
        <p:nvSpPr>
          <p:cNvPr id="26" name="Rectangle 25">
            <a:extLst>
              <a:ext uri="{FF2B5EF4-FFF2-40B4-BE49-F238E27FC236}">
                <a16:creationId xmlns:a16="http://schemas.microsoft.com/office/drawing/2014/main" id="{294F003C-FF29-4A41-8598-82F289019C0C}"/>
              </a:ext>
            </a:extLst>
          </p:cNvPr>
          <p:cNvSpPr/>
          <p:nvPr/>
        </p:nvSpPr>
        <p:spPr>
          <a:xfrm>
            <a:off x="-87390" y="325934"/>
            <a:ext cx="9228422" cy="6082262"/>
          </a:xfrm>
          <a:prstGeom prst="rect">
            <a:avLst/>
          </a:prstGeom>
          <a:solidFill>
            <a:srgbClr val="41237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a:solidFill>
                <a:prstClr val="white"/>
              </a:solidFill>
              <a:latin typeface="Calibri Light"/>
            </a:endParaRPr>
          </a:p>
        </p:txBody>
      </p:sp>
      <p:sp>
        <p:nvSpPr>
          <p:cNvPr id="27" name="TextBox 26">
            <a:extLst>
              <a:ext uri="{FF2B5EF4-FFF2-40B4-BE49-F238E27FC236}">
                <a16:creationId xmlns:a16="http://schemas.microsoft.com/office/drawing/2014/main" id="{86CF4498-9D6D-47AE-802D-BADB1ECCF3BE}"/>
              </a:ext>
            </a:extLst>
          </p:cNvPr>
          <p:cNvSpPr txBox="1"/>
          <p:nvPr/>
        </p:nvSpPr>
        <p:spPr>
          <a:xfrm>
            <a:off x="1226088" y="1264489"/>
            <a:ext cx="514350" cy="854080"/>
          </a:xfrm>
          <a:prstGeom prst="rect">
            <a:avLst/>
          </a:prstGeom>
          <a:noFill/>
        </p:spPr>
        <p:txBody>
          <a:bodyPr wrap="square">
            <a:spAutoFit/>
          </a:bodyPr>
          <a:lstStyle/>
          <a:p>
            <a:pPr algn="just" defTabSz="685800" eaLnBrk="1" fontAlgn="auto" hangingPunct="1">
              <a:spcBef>
                <a:spcPts val="0"/>
              </a:spcBef>
              <a:spcAft>
                <a:spcPts val="0"/>
              </a:spcAft>
              <a:defRPr/>
            </a:pPr>
            <a:r>
              <a:rPr lang="nl-NL" sz="4950">
                <a:solidFill>
                  <a:srgbClr val="E6006E"/>
                </a:solidFill>
                <a:latin typeface="Arial Black" panose="020B0A04020102020204" pitchFamily="34" charset="0"/>
              </a:rPr>
              <a:t>“</a:t>
            </a:r>
          </a:p>
        </p:txBody>
      </p:sp>
      <p:sp>
        <p:nvSpPr>
          <p:cNvPr id="28" name="TextBox 27">
            <a:extLst>
              <a:ext uri="{FF2B5EF4-FFF2-40B4-BE49-F238E27FC236}">
                <a16:creationId xmlns:a16="http://schemas.microsoft.com/office/drawing/2014/main" id="{E27E0A18-37FD-4CE1-9F1B-D4926EAE5748}"/>
              </a:ext>
            </a:extLst>
          </p:cNvPr>
          <p:cNvSpPr txBox="1"/>
          <p:nvPr/>
        </p:nvSpPr>
        <p:spPr>
          <a:xfrm>
            <a:off x="7460713" y="4895398"/>
            <a:ext cx="514350" cy="854080"/>
          </a:xfrm>
          <a:prstGeom prst="rect">
            <a:avLst/>
          </a:prstGeom>
          <a:noFill/>
        </p:spPr>
        <p:txBody>
          <a:bodyPr wrap="square">
            <a:spAutoFit/>
          </a:bodyPr>
          <a:lstStyle/>
          <a:p>
            <a:pPr algn="just" defTabSz="685800" eaLnBrk="1" fontAlgn="auto" hangingPunct="1">
              <a:spcBef>
                <a:spcPts val="0"/>
              </a:spcBef>
              <a:spcAft>
                <a:spcPts val="0"/>
              </a:spcAft>
              <a:defRPr/>
            </a:pPr>
            <a:r>
              <a:rPr lang="nl-NL" sz="4950">
                <a:solidFill>
                  <a:srgbClr val="E6006E"/>
                </a:solidFill>
                <a:latin typeface="Arial Black" panose="020B0A04020102020204" pitchFamily="34" charset="0"/>
              </a:rPr>
              <a:t>”</a:t>
            </a:r>
          </a:p>
        </p:txBody>
      </p:sp>
      <p:cxnSp>
        <p:nvCxnSpPr>
          <p:cNvPr id="29" name="Connector: Elbow 28">
            <a:extLst>
              <a:ext uri="{FF2B5EF4-FFF2-40B4-BE49-F238E27FC236}">
                <a16:creationId xmlns:a16="http://schemas.microsoft.com/office/drawing/2014/main" id="{56DCA144-8666-4437-AFFA-8B2A45792DDD}"/>
              </a:ext>
            </a:extLst>
          </p:cNvPr>
          <p:cNvCxnSpPr>
            <a:cxnSpLocks/>
          </p:cNvCxnSpPr>
          <p:nvPr/>
        </p:nvCxnSpPr>
        <p:spPr>
          <a:xfrm>
            <a:off x="1719006" y="1649152"/>
            <a:ext cx="6183375" cy="3450731"/>
          </a:xfrm>
          <a:prstGeom prst="bentConnector3">
            <a:avLst>
              <a:gd name="adj1" fmla="val 10277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EE53A9A-4E69-48F2-BA53-A2A814954799}"/>
              </a:ext>
            </a:extLst>
          </p:cNvPr>
          <p:cNvCxnSpPr>
            <a:cxnSpLocks/>
          </p:cNvCxnSpPr>
          <p:nvPr/>
        </p:nvCxnSpPr>
        <p:spPr>
          <a:xfrm rot="10800000" flipH="1" flipV="1">
            <a:off x="1226087" y="1649152"/>
            <a:ext cx="6183375" cy="3450731"/>
          </a:xfrm>
          <a:prstGeom prst="bentConnector3">
            <a:avLst>
              <a:gd name="adj1" fmla="val -277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kstvak 10">
            <a:extLst>
              <a:ext uri="{FF2B5EF4-FFF2-40B4-BE49-F238E27FC236}">
                <a16:creationId xmlns:a16="http://schemas.microsoft.com/office/drawing/2014/main" id="{FF643D49-2194-4047-A01C-368875CF171B}"/>
              </a:ext>
            </a:extLst>
          </p:cNvPr>
          <p:cNvSpPr txBox="1"/>
          <p:nvPr/>
        </p:nvSpPr>
        <p:spPr>
          <a:xfrm>
            <a:off x="1039713" y="2417254"/>
            <a:ext cx="6556124" cy="1477328"/>
          </a:xfrm>
          <a:prstGeom prst="rect">
            <a:avLst/>
          </a:prstGeom>
          <a:noFill/>
        </p:spPr>
        <p:txBody>
          <a:bodyPr wrap="square" rtlCol="0">
            <a:spAutoFit/>
          </a:bodyPr>
          <a:lstStyle/>
          <a:p>
            <a:pPr algn="ctr" defTabSz="685800" eaLnBrk="1" fontAlgn="auto" hangingPunct="1">
              <a:spcBef>
                <a:spcPts val="0"/>
              </a:spcBef>
              <a:spcAft>
                <a:spcPts val="0"/>
              </a:spcAft>
              <a:defRPr/>
            </a:pPr>
            <a:r>
              <a:rPr lang="nl-NL" sz="4500" dirty="0">
                <a:solidFill>
                  <a:prstClr val="white"/>
                </a:solidFill>
                <a:latin typeface="BasicCommercial LT Light" panose="02000806040000020004" pitchFamily="2" charset="0"/>
              </a:rPr>
              <a:t>Mogelijkheden voor overig beschermde woonhuizen</a:t>
            </a:r>
            <a:endParaRPr lang="id-ID" sz="4500" dirty="0">
              <a:solidFill>
                <a:prstClr val="white"/>
              </a:solidFill>
              <a:latin typeface="BasicCommercial LT Light" panose="02000806040000020004" pitchFamily="2" charset="0"/>
            </a:endParaRPr>
          </a:p>
        </p:txBody>
      </p: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
        <p:nvSpPr>
          <p:cNvPr id="12" name="Freeform: Shape 54">
            <a:extLst>
              <a:ext uri="{FF2B5EF4-FFF2-40B4-BE49-F238E27FC236}">
                <a16:creationId xmlns:a16="http://schemas.microsoft.com/office/drawing/2014/main" id="{395C6C99-7A8A-4A0C-9EE3-12BA9C4A10C0}"/>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13" name="Tekstvak 5">
            <a:extLst>
              <a:ext uri="{FF2B5EF4-FFF2-40B4-BE49-F238E27FC236}">
                <a16:creationId xmlns:a16="http://schemas.microsoft.com/office/drawing/2014/main" id="{E1C8ABD1-455B-4123-AE61-9061D6A9132D}"/>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20" name="Tekstvak 5">
            <a:extLst>
              <a:ext uri="{FF2B5EF4-FFF2-40B4-BE49-F238E27FC236}">
                <a16:creationId xmlns:a16="http://schemas.microsoft.com/office/drawing/2014/main" id="{827714AD-0D9A-4615-B858-B55B3DDE3C27}"/>
              </a:ext>
            </a:extLst>
          </p:cNvPr>
          <p:cNvSpPr txBox="1"/>
          <p:nvPr/>
        </p:nvSpPr>
        <p:spPr>
          <a:xfrm>
            <a:off x="8715376" y="5736280"/>
            <a:ext cx="330290" cy="3462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47</a:t>
            </a:fld>
            <a:endParaRPr lang="nl-NL" sz="825" spc="225">
              <a:solidFill>
                <a:srgbClr val="412378"/>
              </a:solidFill>
              <a:latin typeface="Calibri Light"/>
            </a:endParaRPr>
          </a:p>
        </p:txBody>
      </p:sp>
      <p:grpSp>
        <p:nvGrpSpPr>
          <p:cNvPr id="21" name="Group 57">
            <a:extLst>
              <a:ext uri="{FF2B5EF4-FFF2-40B4-BE49-F238E27FC236}">
                <a16:creationId xmlns:a16="http://schemas.microsoft.com/office/drawing/2014/main" id="{64FEAA06-EB91-4F35-937F-EB075D2488EE}"/>
              </a:ext>
            </a:extLst>
          </p:cNvPr>
          <p:cNvGrpSpPr/>
          <p:nvPr/>
        </p:nvGrpSpPr>
        <p:grpSpPr>
          <a:xfrm>
            <a:off x="228601" y="5746728"/>
            <a:ext cx="183585" cy="183585"/>
            <a:chOff x="-1297209" y="2603772"/>
            <a:chExt cx="603770" cy="603770"/>
          </a:xfrm>
          <a:solidFill>
            <a:srgbClr val="412378"/>
          </a:solidFill>
        </p:grpSpPr>
        <p:grpSp>
          <p:nvGrpSpPr>
            <p:cNvPr id="22" name="Group 58">
              <a:extLst>
                <a:ext uri="{FF2B5EF4-FFF2-40B4-BE49-F238E27FC236}">
                  <a16:creationId xmlns:a16="http://schemas.microsoft.com/office/drawing/2014/main" id="{2F5CAB2C-2CF2-483D-9C41-66E33E3CC171}"/>
                </a:ext>
              </a:extLst>
            </p:cNvPr>
            <p:cNvGrpSpPr/>
            <p:nvPr/>
          </p:nvGrpSpPr>
          <p:grpSpPr>
            <a:xfrm>
              <a:off x="-1113854" y="2793206"/>
              <a:ext cx="247650" cy="228600"/>
              <a:chOff x="5872162" y="3224212"/>
              <a:chExt cx="247650" cy="228600"/>
            </a:xfrm>
            <a:grpFill/>
          </p:grpSpPr>
          <p:pic>
            <p:nvPicPr>
              <p:cNvPr id="24" name="Graphic 23">
                <a:extLst>
                  <a:ext uri="{FF2B5EF4-FFF2-40B4-BE49-F238E27FC236}">
                    <a16:creationId xmlns:a16="http://schemas.microsoft.com/office/drawing/2014/main" id="{7FC5FFA9-1377-49BD-A9A2-CF2227E4D9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2187" y="3405187"/>
                <a:ext cx="47625" cy="47625"/>
              </a:xfrm>
              <a:prstGeom prst="rect">
                <a:avLst/>
              </a:prstGeom>
            </p:spPr>
          </p:pic>
          <p:pic>
            <p:nvPicPr>
              <p:cNvPr id="25" name="Graphic 24">
                <a:extLst>
                  <a:ext uri="{FF2B5EF4-FFF2-40B4-BE49-F238E27FC236}">
                    <a16:creationId xmlns:a16="http://schemas.microsoft.com/office/drawing/2014/main" id="{1B631652-CA6E-4A0B-967B-872377D9EC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62" y="3224212"/>
                <a:ext cx="180975" cy="228600"/>
              </a:xfrm>
              <a:prstGeom prst="rect">
                <a:avLst/>
              </a:prstGeom>
            </p:spPr>
          </p:pic>
        </p:grpSp>
        <p:sp>
          <p:nvSpPr>
            <p:cNvPr id="23" name="Freeform: Shape 59">
              <a:extLst>
                <a:ext uri="{FF2B5EF4-FFF2-40B4-BE49-F238E27FC236}">
                  <a16:creationId xmlns:a16="http://schemas.microsoft.com/office/drawing/2014/main" id="{3C3D61EE-124E-442C-8D15-90D8269B18A5}"/>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spTree>
    <p:extLst>
      <p:ext uri="{BB962C8B-B14F-4D97-AF65-F5344CB8AC3E}">
        <p14:creationId xmlns:p14="http://schemas.microsoft.com/office/powerpoint/2010/main" val="363518395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4">
            <a:extLst>
              <a:ext uri="{FF2B5EF4-FFF2-40B4-BE49-F238E27FC236}">
                <a16:creationId xmlns:a16="http://schemas.microsoft.com/office/drawing/2014/main" id="{C9E3D683-9395-4850-9DD7-9353B44CEA83}"/>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857249"/>
            <a:ext cx="9144000" cy="5143501"/>
          </a:xfrm>
          <a:prstGeom prst="rect">
            <a:avLst/>
          </a:prstGeom>
        </p:spPr>
      </p:pic>
      <p:sp>
        <p:nvSpPr>
          <p:cNvPr id="26" name="Rectangle 25">
            <a:extLst>
              <a:ext uri="{FF2B5EF4-FFF2-40B4-BE49-F238E27FC236}">
                <a16:creationId xmlns:a16="http://schemas.microsoft.com/office/drawing/2014/main" id="{294F003C-FF29-4A41-8598-82F289019C0C}"/>
              </a:ext>
            </a:extLst>
          </p:cNvPr>
          <p:cNvSpPr/>
          <p:nvPr/>
        </p:nvSpPr>
        <p:spPr>
          <a:xfrm>
            <a:off x="0" y="857249"/>
            <a:ext cx="9144000" cy="5143499"/>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a:solidFill>
                <a:prstClr val="white"/>
              </a:solidFill>
              <a:latin typeface="Calibri Light"/>
            </a:endParaRPr>
          </a:p>
        </p:txBody>
      </p: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
        <p:nvSpPr>
          <p:cNvPr id="12" name="Freeform: Shape 54">
            <a:extLst>
              <a:ext uri="{FF2B5EF4-FFF2-40B4-BE49-F238E27FC236}">
                <a16:creationId xmlns:a16="http://schemas.microsoft.com/office/drawing/2014/main" id="{395C6C99-7A8A-4A0C-9EE3-12BA9C4A10C0}"/>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13" name="Tekstvak 5">
            <a:extLst>
              <a:ext uri="{FF2B5EF4-FFF2-40B4-BE49-F238E27FC236}">
                <a16:creationId xmlns:a16="http://schemas.microsoft.com/office/drawing/2014/main" id="{E1C8ABD1-455B-4123-AE61-9061D6A9132D}"/>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20" name="Tekstvak 5">
            <a:extLst>
              <a:ext uri="{FF2B5EF4-FFF2-40B4-BE49-F238E27FC236}">
                <a16:creationId xmlns:a16="http://schemas.microsoft.com/office/drawing/2014/main" id="{827714AD-0D9A-4615-B858-B55B3DDE3C27}"/>
              </a:ext>
            </a:extLst>
          </p:cNvPr>
          <p:cNvSpPr txBox="1"/>
          <p:nvPr/>
        </p:nvSpPr>
        <p:spPr>
          <a:xfrm>
            <a:off x="8715376" y="5736280"/>
            <a:ext cx="330290" cy="3462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48</a:t>
            </a:fld>
            <a:endParaRPr lang="nl-NL" sz="825" spc="225">
              <a:solidFill>
                <a:srgbClr val="412378"/>
              </a:solidFill>
              <a:latin typeface="Calibri Light"/>
            </a:endParaRPr>
          </a:p>
        </p:txBody>
      </p:sp>
      <p:grpSp>
        <p:nvGrpSpPr>
          <p:cNvPr id="21" name="Group 57">
            <a:extLst>
              <a:ext uri="{FF2B5EF4-FFF2-40B4-BE49-F238E27FC236}">
                <a16:creationId xmlns:a16="http://schemas.microsoft.com/office/drawing/2014/main" id="{64FEAA06-EB91-4F35-937F-EB075D2488EE}"/>
              </a:ext>
            </a:extLst>
          </p:cNvPr>
          <p:cNvGrpSpPr/>
          <p:nvPr/>
        </p:nvGrpSpPr>
        <p:grpSpPr>
          <a:xfrm>
            <a:off x="228601" y="5746728"/>
            <a:ext cx="183585" cy="183585"/>
            <a:chOff x="-1297209" y="2603772"/>
            <a:chExt cx="603770" cy="603770"/>
          </a:xfrm>
          <a:solidFill>
            <a:srgbClr val="412378"/>
          </a:solidFill>
        </p:grpSpPr>
        <p:grpSp>
          <p:nvGrpSpPr>
            <p:cNvPr id="22" name="Group 58">
              <a:extLst>
                <a:ext uri="{FF2B5EF4-FFF2-40B4-BE49-F238E27FC236}">
                  <a16:creationId xmlns:a16="http://schemas.microsoft.com/office/drawing/2014/main" id="{2F5CAB2C-2CF2-483D-9C41-66E33E3CC171}"/>
                </a:ext>
              </a:extLst>
            </p:cNvPr>
            <p:cNvGrpSpPr/>
            <p:nvPr/>
          </p:nvGrpSpPr>
          <p:grpSpPr>
            <a:xfrm>
              <a:off x="-1113854" y="2793206"/>
              <a:ext cx="247650" cy="228600"/>
              <a:chOff x="5872162" y="3224212"/>
              <a:chExt cx="247650" cy="228600"/>
            </a:xfrm>
            <a:grpFill/>
          </p:grpSpPr>
          <p:pic>
            <p:nvPicPr>
              <p:cNvPr id="24" name="Graphic 23">
                <a:extLst>
                  <a:ext uri="{FF2B5EF4-FFF2-40B4-BE49-F238E27FC236}">
                    <a16:creationId xmlns:a16="http://schemas.microsoft.com/office/drawing/2014/main" id="{7FC5FFA9-1377-49BD-A9A2-CF2227E4D9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2187" y="3405187"/>
                <a:ext cx="47625" cy="47625"/>
              </a:xfrm>
              <a:prstGeom prst="rect">
                <a:avLst/>
              </a:prstGeom>
            </p:spPr>
          </p:pic>
          <p:pic>
            <p:nvPicPr>
              <p:cNvPr id="25" name="Graphic 24">
                <a:extLst>
                  <a:ext uri="{FF2B5EF4-FFF2-40B4-BE49-F238E27FC236}">
                    <a16:creationId xmlns:a16="http://schemas.microsoft.com/office/drawing/2014/main" id="{1B631652-CA6E-4A0B-967B-872377D9EC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62" y="3224212"/>
                <a:ext cx="180975" cy="228600"/>
              </a:xfrm>
              <a:prstGeom prst="rect">
                <a:avLst/>
              </a:prstGeom>
            </p:spPr>
          </p:pic>
        </p:grpSp>
        <p:sp>
          <p:nvSpPr>
            <p:cNvPr id="23" name="Freeform: Shape 59">
              <a:extLst>
                <a:ext uri="{FF2B5EF4-FFF2-40B4-BE49-F238E27FC236}">
                  <a16:creationId xmlns:a16="http://schemas.microsoft.com/office/drawing/2014/main" id="{3C3D61EE-124E-442C-8D15-90D8269B18A5}"/>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sp>
        <p:nvSpPr>
          <p:cNvPr id="2" name="Tekstvak 1">
            <a:extLst>
              <a:ext uri="{FF2B5EF4-FFF2-40B4-BE49-F238E27FC236}">
                <a16:creationId xmlns:a16="http://schemas.microsoft.com/office/drawing/2014/main" id="{DF926072-AB4D-44A1-9076-6381B496B4D1}"/>
              </a:ext>
            </a:extLst>
          </p:cNvPr>
          <p:cNvSpPr txBox="1"/>
          <p:nvPr/>
        </p:nvSpPr>
        <p:spPr>
          <a:xfrm>
            <a:off x="278561" y="1592695"/>
            <a:ext cx="8104336" cy="3277820"/>
          </a:xfrm>
          <a:prstGeom prst="rect">
            <a:avLst/>
          </a:prstGeom>
          <a:noFill/>
        </p:spPr>
        <p:txBody>
          <a:bodyPr wrap="square" rtlCol="0">
            <a:spAutoFit/>
          </a:bodyPr>
          <a:lstStyle/>
          <a:p>
            <a:r>
              <a:rPr lang="nl-NL" sz="2700" dirty="0">
                <a:solidFill>
                  <a:schemeClr val="bg1"/>
                </a:solidFill>
              </a:rPr>
              <a:t>Cultuurfondshypotheek Overijssel</a:t>
            </a:r>
          </a:p>
          <a:p>
            <a:endParaRPr lang="nl-NL" sz="2700" dirty="0">
              <a:solidFill>
                <a:schemeClr val="bg1"/>
              </a:solidFill>
            </a:endParaRPr>
          </a:p>
          <a:p>
            <a:pPr marL="214313" indent="-214313">
              <a:buFont typeface="Arial" panose="020B0604020202020204" pitchFamily="34" charset="0"/>
              <a:buChar char="•"/>
            </a:pPr>
            <a:r>
              <a:rPr lang="nl-NL" sz="1800" dirty="0">
                <a:solidFill>
                  <a:schemeClr val="bg1"/>
                </a:solidFill>
              </a:rPr>
              <a:t>doelgroep: gemeentelijk, provinciaal, karakteristiek, beeldbepalend </a:t>
            </a:r>
            <a:r>
              <a:rPr lang="en-US" sz="1800" dirty="0">
                <a:solidFill>
                  <a:schemeClr val="bg1"/>
                </a:solidFill>
              </a:rPr>
              <a:t>​</a:t>
            </a:r>
          </a:p>
          <a:p>
            <a:pPr fontAlgn="base"/>
            <a:r>
              <a:rPr lang="nl-NL" sz="1800" dirty="0">
                <a:solidFill>
                  <a:schemeClr val="bg1"/>
                </a:solidFill>
              </a:rPr>
              <a:t>​</a:t>
            </a:r>
          </a:p>
          <a:p>
            <a:pPr marL="214313" indent="-214313">
              <a:buFont typeface="Arial" panose="020B0604020202020204" pitchFamily="34" charset="0"/>
              <a:buChar char="•"/>
            </a:pPr>
            <a:r>
              <a:rPr lang="nl-NL" sz="1800" dirty="0">
                <a:solidFill>
                  <a:schemeClr val="bg1"/>
                </a:solidFill>
              </a:rPr>
              <a:t>laagrentende annuïteitenlening (minimum 1,5%)</a:t>
            </a:r>
            <a:r>
              <a:rPr lang="en-US" sz="1800" dirty="0">
                <a:solidFill>
                  <a:schemeClr val="bg1"/>
                </a:solidFill>
              </a:rPr>
              <a:t>​</a:t>
            </a:r>
          </a:p>
          <a:p>
            <a:pPr fontAlgn="base"/>
            <a:r>
              <a:rPr lang="nl-NL" sz="1800" dirty="0">
                <a:solidFill>
                  <a:schemeClr val="bg1"/>
                </a:solidFill>
              </a:rPr>
              <a:t>​</a:t>
            </a:r>
          </a:p>
          <a:p>
            <a:pPr marL="214313" indent="-214313">
              <a:buFont typeface="Arial" panose="020B0604020202020204" pitchFamily="34" charset="0"/>
              <a:buChar char="•"/>
            </a:pPr>
            <a:r>
              <a:rPr lang="nl-NL" sz="1800" dirty="0">
                <a:solidFill>
                  <a:schemeClr val="bg1"/>
                </a:solidFill>
              </a:rPr>
              <a:t>Belangrijke rol van de gemeente bij vaststelling van de kosten</a:t>
            </a:r>
            <a:r>
              <a:rPr lang="en-US" sz="1800" dirty="0">
                <a:solidFill>
                  <a:schemeClr val="bg1"/>
                </a:solidFill>
              </a:rPr>
              <a:t>​</a:t>
            </a:r>
          </a:p>
          <a:p>
            <a:pPr marL="214313" indent="-214313">
              <a:buFont typeface="Arial" panose="020B0604020202020204" pitchFamily="34" charset="0"/>
              <a:buChar char="•"/>
            </a:pPr>
            <a:endParaRPr lang="en-US" sz="1800" dirty="0">
              <a:solidFill>
                <a:schemeClr val="bg1"/>
              </a:solidFill>
            </a:endParaRPr>
          </a:p>
          <a:p>
            <a:pPr fontAlgn="base"/>
            <a:endParaRPr lang="en-US" sz="1800" dirty="0">
              <a:solidFill>
                <a:schemeClr val="bg1"/>
              </a:solidFill>
            </a:endParaRPr>
          </a:p>
          <a:p>
            <a:endParaRPr lang="nl-NL" sz="2700" dirty="0">
              <a:solidFill>
                <a:schemeClr val="bg1"/>
              </a:solidFill>
            </a:endParaRPr>
          </a:p>
        </p:txBody>
      </p:sp>
    </p:spTree>
    <p:extLst>
      <p:ext uri="{BB962C8B-B14F-4D97-AF65-F5344CB8AC3E}">
        <p14:creationId xmlns:p14="http://schemas.microsoft.com/office/powerpoint/2010/main" val="48928247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4">
            <a:extLst>
              <a:ext uri="{FF2B5EF4-FFF2-40B4-BE49-F238E27FC236}">
                <a16:creationId xmlns:a16="http://schemas.microsoft.com/office/drawing/2014/main" id="{C9E3D683-9395-4850-9DD7-9353B44CEA83}"/>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857249"/>
            <a:ext cx="9144000" cy="5143501"/>
          </a:xfrm>
          <a:prstGeom prst="rect">
            <a:avLst/>
          </a:prstGeom>
        </p:spPr>
      </p:pic>
      <p:sp>
        <p:nvSpPr>
          <p:cNvPr id="26" name="Rectangle 25">
            <a:extLst>
              <a:ext uri="{FF2B5EF4-FFF2-40B4-BE49-F238E27FC236}">
                <a16:creationId xmlns:a16="http://schemas.microsoft.com/office/drawing/2014/main" id="{294F003C-FF29-4A41-8598-82F289019C0C}"/>
              </a:ext>
            </a:extLst>
          </p:cNvPr>
          <p:cNvSpPr/>
          <p:nvPr/>
        </p:nvSpPr>
        <p:spPr>
          <a:xfrm>
            <a:off x="0" y="857249"/>
            <a:ext cx="9144000" cy="5143499"/>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id-ID" sz="1350">
              <a:solidFill>
                <a:prstClr val="white"/>
              </a:solidFill>
              <a:latin typeface="Calibri Light"/>
            </a:endParaRPr>
          </a:p>
        </p:txBody>
      </p: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
        <p:nvSpPr>
          <p:cNvPr id="12" name="Freeform: Shape 54">
            <a:extLst>
              <a:ext uri="{FF2B5EF4-FFF2-40B4-BE49-F238E27FC236}">
                <a16:creationId xmlns:a16="http://schemas.microsoft.com/office/drawing/2014/main" id="{395C6C99-7A8A-4A0C-9EE3-12BA9C4A10C0}"/>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13" name="Tekstvak 5">
            <a:extLst>
              <a:ext uri="{FF2B5EF4-FFF2-40B4-BE49-F238E27FC236}">
                <a16:creationId xmlns:a16="http://schemas.microsoft.com/office/drawing/2014/main" id="{E1C8ABD1-455B-4123-AE61-9061D6A9132D}"/>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20" name="Tekstvak 5">
            <a:extLst>
              <a:ext uri="{FF2B5EF4-FFF2-40B4-BE49-F238E27FC236}">
                <a16:creationId xmlns:a16="http://schemas.microsoft.com/office/drawing/2014/main" id="{827714AD-0D9A-4615-B858-B55B3DDE3C27}"/>
              </a:ext>
            </a:extLst>
          </p:cNvPr>
          <p:cNvSpPr txBox="1"/>
          <p:nvPr/>
        </p:nvSpPr>
        <p:spPr>
          <a:xfrm>
            <a:off x="8715376" y="5736280"/>
            <a:ext cx="330290" cy="3462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49</a:t>
            </a:fld>
            <a:endParaRPr lang="nl-NL" sz="825" spc="225">
              <a:solidFill>
                <a:srgbClr val="412378"/>
              </a:solidFill>
              <a:latin typeface="Calibri Light"/>
            </a:endParaRPr>
          </a:p>
        </p:txBody>
      </p:sp>
      <p:grpSp>
        <p:nvGrpSpPr>
          <p:cNvPr id="21" name="Group 57">
            <a:extLst>
              <a:ext uri="{FF2B5EF4-FFF2-40B4-BE49-F238E27FC236}">
                <a16:creationId xmlns:a16="http://schemas.microsoft.com/office/drawing/2014/main" id="{64FEAA06-EB91-4F35-937F-EB075D2488EE}"/>
              </a:ext>
            </a:extLst>
          </p:cNvPr>
          <p:cNvGrpSpPr/>
          <p:nvPr/>
        </p:nvGrpSpPr>
        <p:grpSpPr>
          <a:xfrm>
            <a:off x="228601" y="5746728"/>
            <a:ext cx="183585" cy="183585"/>
            <a:chOff x="-1297209" y="2603772"/>
            <a:chExt cx="603770" cy="603770"/>
          </a:xfrm>
          <a:solidFill>
            <a:srgbClr val="412378"/>
          </a:solidFill>
        </p:grpSpPr>
        <p:grpSp>
          <p:nvGrpSpPr>
            <p:cNvPr id="22" name="Group 58">
              <a:extLst>
                <a:ext uri="{FF2B5EF4-FFF2-40B4-BE49-F238E27FC236}">
                  <a16:creationId xmlns:a16="http://schemas.microsoft.com/office/drawing/2014/main" id="{2F5CAB2C-2CF2-483D-9C41-66E33E3CC171}"/>
                </a:ext>
              </a:extLst>
            </p:cNvPr>
            <p:cNvGrpSpPr/>
            <p:nvPr/>
          </p:nvGrpSpPr>
          <p:grpSpPr>
            <a:xfrm>
              <a:off x="-1113854" y="2793206"/>
              <a:ext cx="247650" cy="228600"/>
              <a:chOff x="5872162" y="3224212"/>
              <a:chExt cx="247650" cy="228600"/>
            </a:xfrm>
            <a:grpFill/>
          </p:grpSpPr>
          <p:pic>
            <p:nvPicPr>
              <p:cNvPr id="24" name="Graphic 23">
                <a:extLst>
                  <a:ext uri="{FF2B5EF4-FFF2-40B4-BE49-F238E27FC236}">
                    <a16:creationId xmlns:a16="http://schemas.microsoft.com/office/drawing/2014/main" id="{7FC5FFA9-1377-49BD-A9A2-CF2227E4D9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2187" y="3405187"/>
                <a:ext cx="47625" cy="47625"/>
              </a:xfrm>
              <a:prstGeom prst="rect">
                <a:avLst/>
              </a:prstGeom>
            </p:spPr>
          </p:pic>
          <p:pic>
            <p:nvPicPr>
              <p:cNvPr id="25" name="Graphic 24">
                <a:extLst>
                  <a:ext uri="{FF2B5EF4-FFF2-40B4-BE49-F238E27FC236}">
                    <a16:creationId xmlns:a16="http://schemas.microsoft.com/office/drawing/2014/main" id="{1B631652-CA6E-4A0B-967B-872377D9EC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62" y="3224212"/>
                <a:ext cx="180975" cy="228600"/>
              </a:xfrm>
              <a:prstGeom prst="rect">
                <a:avLst/>
              </a:prstGeom>
            </p:spPr>
          </p:pic>
        </p:grpSp>
        <p:sp>
          <p:nvSpPr>
            <p:cNvPr id="23" name="Freeform: Shape 59">
              <a:extLst>
                <a:ext uri="{FF2B5EF4-FFF2-40B4-BE49-F238E27FC236}">
                  <a16:creationId xmlns:a16="http://schemas.microsoft.com/office/drawing/2014/main" id="{3C3D61EE-124E-442C-8D15-90D8269B18A5}"/>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sp>
        <p:nvSpPr>
          <p:cNvPr id="2" name="Tekstvak 1">
            <a:extLst>
              <a:ext uri="{FF2B5EF4-FFF2-40B4-BE49-F238E27FC236}">
                <a16:creationId xmlns:a16="http://schemas.microsoft.com/office/drawing/2014/main" id="{DF926072-AB4D-44A1-9076-6381B496B4D1}"/>
              </a:ext>
            </a:extLst>
          </p:cNvPr>
          <p:cNvSpPr txBox="1"/>
          <p:nvPr/>
        </p:nvSpPr>
        <p:spPr>
          <a:xfrm>
            <a:off x="759492" y="1592695"/>
            <a:ext cx="7232365" cy="3046988"/>
          </a:xfrm>
          <a:prstGeom prst="rect">
            <a:avLst/>
          </a:prstGeom>
          <a:noFill/>
        </p:spPr>
        <p:txBody>
          <a:bodyPr wrap="square" rtlCol="0">
            <a:spAutoFit/>
          </a:bodyPr>
          <a:lstStyle/>
          <a:p>
            <a:r>
              <a:rPr lang="nl-NL" sz="4500" dirty="0">
                <a:solidFill>
                  <a:schemeClr val="bg1"/>
                </a:solidFill>
              </a:rPr>
              <a:t>Het proces in stappen:</a:t>
            </a:r>
          </a:p>
          <a:p>
            <a:pPr marL="342900" indent="-342900">
              <a:buFontTx/>
              <a:buChar char="-"/>
            </a:pPr>
            <a:r>
              <a:rPr lang="nl-NL" sz="2100" dirty="0">
                <a:solidFill>
                  <a:schemeClr val="bg1"/>
                </a:solidFill>
              </a:rPr>
              <a:t>Bepalen type monument</a:t>
            </a:r>
          </a:p>
          <a:p>
            <a:pPr marL="342900" indent="-342900">
              <a:buFontTx/>
              <a:buChar char="-"/>
            </a:pPr>
            <a:endParaRPr lang="nl-NL" sz="2100" dirty="0">
              <a:solidFill>
                <a:schemeClr val="bg1"/>
              </a:solidFill>
            </a:endParaRPr>
          </a:p>
          <a:p>
            <a:pPr marL="342900" indent="-342900">
              <a:buFontTx/>
              <a:buChar char="-"/>
            </a:pPr>
            <a:r>
              <a:rPr lang="nl-NL" sz="2100">
                <a:solidFill>
                  <a:schemeClr val="bg1"/>
                </a:solidFill>
              </a:rPr>
              <a:t>Bepalen </a:t>
            </a:r>
            <a:r>
              <a:rPr lang="nl-NL" sz="2100" dirty="0">
                <a:solidFill>
                  <a:schemeClr val="bg1"/>
                </a:solidFill>
              </a:rPr>
              <a:t>onderhoudsstaat van het pand</a:t>
            </a:r>
          </a:p>
          <a:p>
            <a:pPr marL="685800" lvl="1" indent="-342900">
              <a:buFontTx/>
              <a:buChar char="-"/>
            </a:pPr>
            <a:r>
              <a:rPr lang="nl-NL" sz="2100" dirty="0">
                <a:solidFill>
                  <a:schemeClr val="bg1"/>
                </a:solidFill>
              </a:rPr>
              <a:t>Onderzoeken verduurzamingsmogelijkheden</a:t>
            </a:r>
          </a:p>
          <a:p>
            <a:pPr marL="685800" lvl="1" indent="-342900">
              <a:buFontTx/>
              <a:buChar char="-"/>
            </a:pPr>
            <a:r>
              <a:rPr lang="nl-NL" sz="2100" dirty="0">
                <a:solidFill>
                  <a:schemeClr val="bg1"/>
                </a:solidFill>
              </a:rPr>
              <a:t>Welke kosten zijn gemoeid met bovenstaande?</a:t>
            </a:r>
          </a:p>
          <a:p>
            <a:pPr lvl="1"/>
            <a:endParaRPr lang="nl-NL" sz="2100" dirty="0">
              <a:solidFill>
                <a:schemeClr val="bg1"/>
              </a:solidFill>
            </a:endParaRPr>
          </a:p>
          <a:p>
            <a:pPr marL="342900" indent="-342900">
              <a:buFontTx/>
              <a:buChar char="-"/>
            </a:pPr>
            <a:r>
              <a:rPr lang="nl-NL" sz="2100" dirty="0">
                <a:solidFill>
                  <a:schemeClr val="bg1"/>
                </a:solidFill>
              </a:rPr>
              <a:t>Financierings-en/of subsidiemogelijkheden uitzoeken</a:t>
            </a:r>
          </a:p>
        </p:txBody>
      </p:sp>
    </p:spTree>
    <p:extLst>
      <p:ext uri="{BB962C8B-B14F-4D97-AF65-F5344CB8AC3E}">
        <p14:creationId xmlns:p14="http://schemas.microsoft.com/office/powerpoint/2010/main" val="221376835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742EF0F-B56C-0DA7-A733-56CE9D137891}"/>
              </a:ext>
            </a:extLst>
          </p:cNvPr>
          <p:cNvPicPr>
            <a:picLocks noChangeAspect="1"/>
          </p:cNvPicPr>
          <p:nvPr/>
        </p:nvPicPr>
        <p:blipFill>
          <a:blip r:embed="rId2"/>
          <a:stretch>
            <a:fillRect/>
          </a:stretch>
        </p:blipFill>
        <p:spPr>
          <a:xfrm>
            <a:off x="0" y="872940"/>
            <a:ext cx="9144000" cy="5112119"/>
          </a:xfrm>
          <a:prstGeom prst="rect">
            <a:avLst/>
          </a:prstGeom>
        </p:spPr>
      </p:pic>
      <p:pic>
        <p:nvPicPr>
          <p:cNvPr id="7" name="Afbeelding 6">
            <a:extLst>
              <a:ext uri="{FF2B5EF4-FFF2-40B4-BE49-F238E27FC236}">
                <a16:creationId xmlns:a16="http://schemas.microsoft.com/office/drawing/2014/main" id="{DD812312-B506-FFE5-F6F0-910D53BF8AED}"/>
              </a:ext>
            </a:extLst>
          </p:cNvPr>
          <p:cNvPicPr>
            <a:picLocks noChangeAspect="1"/>
          </p:cNvPicPr>
          <p:nvPr/>
        </p:nvPicPr>
        <p:blipFill>
          <a:blip r:embed="rId2"/>
          <a:stretch>
            <a:fillRect/>
          </a:stretch>
        </p:blipFill>
        <p:spPr>
          <a:xfrm>
            <a:off x="0" y="872940"/>
            <a:ext cx="9144000" cy="5112119"/>
          </a:xfrm>
          <a:prstGeom prst="rect">
            <a:avLst/>
          </a:prstGeom>
        </p:spPr>
      </p:pic>
      <p:pic>
        <p:nvPicPr>
          <p:cNvPr id="9" name="Afbeelding 8">
            <a:extLst>
              <a:ext uri="{FF2B5EF4-FFF2-40B4-BE49-F238E27FC236}">
                <a16:creationId xmlns:a16="http://schemas.microsoft.com/office/drawing/2014/main" id="{5039F241-2A85-29A5-8556-142344E4EA4C}"/>
              </a:ext>
            </a:extLst>
          </p:cNvPr>
          <p:cNvPicPr>
            <a:picLocks noChangeAspect="1"/>
          </p:cNvPicPr>
          <p:nvPr/>
        </p:nvPicPr>
        <p:blipFill>
          <a:blip r:embed="rId2"/>
          <a:stretch>
            <a:fillRect/>
          </a:stretch>
        </p:blipFill>
        <p:spPr>
          <a:xfrm>
            <a:off x="0" y="872940"/>
            <a:ext cx="9144000" cy="5112119"/>
          </a:xfrm>
          <a:prstGeom prst="rect">
            <a:avLst/>
          </a:prstGeom>
        </p:spPr>
      </p:pic>
    </p:spTree>
    <p:extLst>
      <p:ext uri="{BB962C8B-B14F-4D97-AF65-F5344CB8AC3E}">
        <p14:creationId xmlns:p14="http://schemas.microsoft.com/office/powerpoint/2010/main" val="1937696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4">
            <a:extLst>
              <a:ext uri="{FF2B5EF4-FFF2-40B4-BE49-F238E27FC236}">
                <a16:creationId xmlns:a16="http://schemas.microsoft.com/office/drawing/2014/main" id="{C9E3D683-9395-4850-9DD7-9353B44CEA83}"/>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857249"/>
            <a:ext cx="9144000" cy="5143501"/>
          </a:xfrm>
          <a:prstGeom prst="rect">
            <a:avLst/>
          </a:prstGeom>
        </p:spPr>
      </p:pic>
      <p:sp>
        <p:nvSpPr>
          <p:cNvPr id="26" name="Rectangle 25">
            <a:extLst>
              <a:ext uri="{FF2B5EF4-FFF2-40B4-BE49-F238E27FC236}">
                <a16:creationId xmlns:a16="http://schemas.microsoft.com/office/drawing/2014/main" id="{294F003C-FF29-4A41-8598-82F289019C0C}"/>
              </a:ext>
            </a:extLst>
          </p:cNvPr>
          <p:cNvSpPr/>
          <p:nvPr/>
        </p:nvSpPr>
        <p:spPr>
          <a:xfrm>
            <a:off x="0" y="792066"/>
            <a:ext cx="9144000" cy="5143499"/>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id-ID" sz="1350" dirty="0">
              <a:solidFill>
                <a:prstClr val="white"/>
              </a:solidFill>
              <a:latin typeface="Calibri Light"/>
            </a:endParaRPr>
          </a:p>
        </p:txBody>
      </p: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
        <p:nvSpPr>
          <p:cNvPr id="12" name="Freeform: Shape 54">
            <a:extLst>
              <a:ext uri="{FF2B5EF4-FFF2-40B4-BE49-F238E27FC236}">
                <a16:creationId xmlns:a16="http://schemas.microsoft.com/office/drawing/2014/main" id="{395C6C99-7A8A-4A0C-9EE3-12BA9C4A10C0}"/>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13" name="Tekstvak 5">
            <a:extLst>
              <a:ext uri="{FF2B5EF4-FFF2-40B4-BE49-F238E27FC236}">
                <a16:creationId xmlns:a16="http://schemas.microsoft.com/office/drawing/2014/main" id="{E1C8ABD1-455B-4123-AE61-9061D6A9132D}"/>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20" name="Tekstvak 5">
            <a:extLst>
              <a:ext uri="{FF2B5EF4-FFF2-40B4-BE49-F238E27FC236}">
                <a16:creationId xmlns:a16="http://schemas.microsoft.com/office/drawing/2014/main" id="{827714AD-0D9A-4615-B858-B55B3DDE3C27}"/>
              </a:ext>
            </a:extLst>
          </p:cNvPr>
          <p:cNvSpPr txBox="1"/>
          <p:nvPr/>
        </p:nvSpPr>
        <p:spPr>
          <a:xfrm>
            <a:off x="8715376" y="5736280"/>
            <a:ext cx="330290" cy="3462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50</a:t>
            </a:fld>
            <a:endParaRPr lang="nl-NL" sz="825" spc="225">
              <a:solidFill>
                <a:srgbClr val="412378"/>
              </a:solidFill>
              <a:latin typeface="Calibri Light"/>
            </a:endParaRPr>
          </a:p>
        </p:txBody>
      </p:sp>
      <p:grpSp>
        <p:nvGrpSpPr>
          <p:cNvPr id="21" name="Group 57">
            <a:extLst>
              <a:ext uri="{FF2B5EF4-FFF2-40B4-BE49-F238E27FC236}">
                <a16:creationId xmlns:a16="http://schemas.microsoft.com/office/drawing/2014/main" id="{64FEAA06-EB91-4F35-937F-EB075D2488EE}"/>
              </a:ext>
            </a:extLst>
          </p:cNvPr>
          <p:cNvGrpSpPr/>
          <p:nvPr/>
        </p:nvGrpSpPr>
        <p:grpSpPr>
          <a:xfrm>
            <a:off x="228601" y="5746728"/>
            <a:ext cx="183585" cy="183585"/>
            <a:chOff x="-1297209" y="2603772"/>
            <a:chExt cx="603770" cy="603770"/>
          </a:xfrm>
          <a:solidFill>
            <a:srgbClr val="412378"/>
          </a:solidFill>
        </p:grpSpPr>
        <p:grpSp>
          <p:nvGrpSpPr>
            <p:cNvPr id="22" name="Group 58">
              <a:extLst>
                <a:ext uri="{FF2B5EF4-FFF2-40B4-BE49-F238E27FC236}">
                  <a16:creationId xmlns:a16="http://schemas.microsoft.com/office/drawing/2014/main" id="{2F5CAB2C-2CF2-483D-9C41-66E33E3CC171}"/>
                </a:ext>
              </a:extLst>
            </p:cNvPr>
            <p:cNvGrpSpPr/>
            <p:nvPr/>
          </p:nvGrpSpPr>
          <p:grpSpPr>
            <a:xfrm>
              <a:off x="-1113854" y="2793206"/>
              <a:ext cx="247650" cy="228600"/>
              <a:chOff x="5872162" y="3224212"/>
              <a:chExt cx="247650" cy="228600"/>
            </a:xfrm>
            <a:grpFill/>
          </p:grpSpPr>
          <p:pic>
            <p:nvPicPr>
              <p:cNvPr id="24" name="Graphic 23">
                <a:extLst>
                  <a:ext uri="{FF2B5EF4-FFF2-40B4-BE49-F238E27FC236}">
                    <a16:creationId xmlns:a16="http://schemas.microsoft.com/office/drawing/2014/main" id="{7FC5FFA9-1377-49BD-A9A2-CF2227E4D9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72187" y="3405187"/>
                <a:ext cx="47625" cy="47625"/>
              </a:xfrm>
              <a:prstGeom prst="rect">
                <a:avLst/>
              </a:prstGeom>
            </p:spPr>
          </p:pic>
          <p:pic>
            <p:nvPicPr>
              <p:cNvPr id="25" name="Graphic 24">
                <a:extLst>
                  <a:ext uri="{FF2B5EF4-FFF2-40B4-BE49-F238E27FC236}">
                    <a16:creationId xmlns:a16="http://schemas.microsoft.com/office/drawing/2014/main" id="{1B631652-CA6E-4A0B-967B-872377D9EC1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62" y="3224212"/>
                <a:ext cx="180975" cy="228600"/>
              </a:xfrm>
              <a:prstGeom prst="rect">
                <a:avLst/>
              </a:prstGeom>
            </p:spPr>
          </p:pic>
        </p:grpSp>
        <p:sp>
          <p:nvSpPr>
            <p:cNvPr id="23" name="Freeform: Shape 59">
              <a:extLst>
                <a:ext uri="{FF2B5EF4-FFF2-40B4-BE49-F238E27FC236}">
                  <a16:creationId xmlns:a16="http://schemas.microsoft.com/office/drawing/2014/main" id="{3C3D61EE-124E-442C-8D15-90D8269B18A5}"/>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sp>
        <p:nvSpPr>
          <p:cNvPr id="3" name="Tekstvak 2">
            <a:extLst>
              <a:ext uri="{FF2B5EF4-FFF2-40B4-BE49-F238E27FC236}">
                <a16:creationId xmlns:a16="http://schemas.microsoft.com/office/drawing/2014/main" id="{CD585318-B535-664B-BE48-3156EB3BE5DC}"/>
              </a:ext>
            </a:extLst>
          </p:cNvPr>
          <p:cNvSpPr txBox="1"/>
          <p:nvPr/>
        </p:nvSpPr>
        <p:spPr>
          <a:xfrm>
            <a:off x="3556867" y="1240743"/>
            <a:ext cx="4608187" cy="323165"/>
          </a:xfrm>
          <a:prstGeom prst="rect">
            <a:avLst/>
          </a:prstGeom>
          <a:noFill/>
        </p:spPr>
        <p:txBody>
          <a:bodyPr wrap="square" rtlCol="0">
            <a:spAutoFit/>
          </a:bodyPr>
          <a:lstStyle/>
          <a:p>
            <a:r>
              <a:rPr lang="nl-NL" sz="1500" b="1" dirty="0">
                <a:solidFill>
                  <a:schemeClr val="bg1"/>
                </a:solidFill>
                <a:latin typeface="Calibri" panose="020F0502020204030204" pitchFamily="34" charset="0"/>
              </a:rPr>
              <a:t>Een goede voorbereiding start op monumenten.nl</a:t>
            </a:r>
            <a:r>
              <a:rPr lang="nl-NL" sz="1350" dirty="0">
                <a:solidFill>
                  <a:schemeClr val="bg1"/>
                </a:solidFill>
                <a:latin typeface="Calibri" panose="020F0502020204030204" pitchFamily="34" charset="0"/>
              </a:rPr>
              <a:t>​</a:t>
            </a:r>
            <a:endParaRPr lang="nl-NL" sz="1800" dirty="0">
              <a:solidFill>
                <a:schemeClr val="bg1"/>
              </a:solidFill>
            </a:endParaRPr>
          </a:p>
        </p:txBody>
      </p:sp>
      <p:pic>
        <p:nvPicPr>
          <p:cNvPr id="5" name="Afbeelding 4">
            <a:extLst>
              <a:ext uri="{FF2B5EF4-FFF2-40B4-BE49-F238E27FC236}">
                <a16:creationId xmlns:a16="http://schemas.microsoft.com/office/drawing/2014/main" id="{EA4EE3C3-50F9-013C-D99E-E4D056927986}"/>
              </a:ext>
            </a:extLst>
          </p:cNvPr>
          <p:cNvPicPr>
            <a:picLocks noChangeAspect="1"/>
          </p:cNvPicPr>
          <p:nvPr/>
        </p:nvPicPr>
        <p:blipFill>
          <a:blip r:embed="rId12"/>
          <a:stretch>
            <a:fillRect/>
          </a:stretch>
        </p:blipFill>
        <p:spPr>
          <a:xfrm>
            <a:off x="352414" y="1140415"/>
            <a:ext cx="3107965" cy="4229690"/>
          </a:xfrm>
          <a:prstGeom prst="rect">
            <a:avLst/>
          </a:prstGeom>
        </p:spPr>
      </p:pic>
      <p:pic>
        <p:nvPicPr>
          <p:cNvPr id="7" name="Afbeelding 6">
            <a:extLst>
              <a:ext uri="{FF2B5EF4-FFF2-40B4-BE49-F238E27FC236}">
                <a16:creationId xmlns:a16="http://schemas.microsoft.com/office/drawing/2014/main" id="{E99807B2-BE4A-B3FF-766E-24F903D38A06}"/>
              </a:ext>
            </a:extLst>
          </p:cNvPr>
          <p:cNvPicPr>
            <a:picLocks noChangeAspect="1"/>
          </p:cNvPicPr>
          <p:nvPr/>
        </p:nvPicPr>
        <p:blipFill>
          <a:blip r:embed="rId13"/>
          <a:stretch>
            <a:fillRect/>
          </a:stretch>
        </p:blipFill>
        <p:spPr>
          <a:xfrm>
            <a:off x="3556867" y="1867944"/>
            <a:ext cx="5158508" cy="3522360"/>
          </a:xfrm>
          <a:prstGeom prst="rect">
            <a:avLst/>
          </a:prstGeom>
        </p:spPr>
      </p:pic>
    </p:spTree>
    <p:extLst>
      <p:ext uri="{BB962C8B-B14F-4D97-AF65-F5344CB8AC3E}">
        <p14:creationId xmlns:p14="http://schemas.microsoft.com/office/powerpoint/2010/main" val="329285625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CB15216-036D-4E8A-9C57-7F51133AE537}"/>
              </a:ext>
            </a:extLst>
          </p:cNvPr>
          <p:cNvSpPr/>
          <p:nvPr/>
        </p:nvSpPr>
        <p:spPr>
          <a:xfrm rot="10800000" flipV="1">
            <a:off x="4572000" y="4869156"/>
            <a:ext cx="4572000" cy="980279"/>
          </a:xfrm>
          <a:prstGeom prst="rect">
            <a:avLst/>
          </a:prstGeom>
          <a:solidFill>
            <a:srgbClr val="E6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Light"/>
            </a:endParaRPr>
          </a:p>
        </p:txBody>
      </p:sp>
      <p:sp>
        <p:nvSpPr>
          <p:cNvPr id="2" name="Rectangle 1">
            <a:extLst>
              <a:ext uri="{FF2B5EF4-FFF2-40B4-BE49-F238E27FC236}">
                <a16:creationId xmlns:a16="http://schemas.microsoft.com/office/drawing/2014/main" id="{A493A17C-C82F-462A-B600-F20FECE8D66A}"/>
              </a:ext>
            </a:extLst>
          </p:cNvPr>
          <p:cNvSpPr/>
          <p:nvPr/>
        </p:nvSpPr>
        <p:spPr>
          <a:xfrm rot="10800000" flipV="1">
            <a:off x="0" y="4869156"/>
            <a:ext cx="4572000" cy="980279"/>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nvGrpSpPr>
          <p:cNvPr id="15" name="Group 14">
            <a:extLst>
              <a:ext uri="{FF2B5EF4-FFF2-40B4-BE49-F238E27FC236}">
                <a16:creationId xmlns:a16="http://schemas.microsoft.com/office/drawing/2014/main" id="{F96F0F60-99C9-4A75-8B3B-D623B84EBAE8}"/>
              </a:ext>
            </a:extLst>
          </p:cNvPr>
          <p:cNvGrpSpPr/>
          <p:nvPr/>
        </p:nvGrpSpPr>
        <p:grpSpPr>
          <a:xfrm>
            <a:off x="8875994" y="999837"/>
            <a:ext cx="183585" cy="183585"/>
            <a:chOff x="-1297209" y="2603772"/>
            <a:chExt cx="603770" cy="603770"/>
          </a:xfrm>
          <a:solidFill>
            <a:schemeClr val="bg1"/>
          </a:solidFill>
        </p:grpSpPr>
        <p:grpSp>
          <p:nvGrpSpPr>
            <p:cNvPr id="16" name="Group 15">
              <a:extLst>
                <a:ext uri="{FF2B5EF4-FFF2-40B4-BE49-F238E27FC236}">
                  <a16:creationId xmlns:a16="http://schemas.microsoft.com/office/drawing/2014/main" id="{5A0DDADF-4F97-42D2-9851-C0AFC929BC35}"/>
                </a:ext>
              </a:extLst>
            </p:cNvPr>
            <p:cNvGrpSpPr/>
            <p:nvPr/>
          </p:nvGrpSpPr>
          <p:grpSpPr>
            <a:xfrm>
              <a:off x="-1113854" y="2793206"/>
              <a:ext cx="247650" cy="228600"/>
              <a:chOff x="5872162" y="3224212"/>
              <a:chExt cx="247650" cy="228600"/>
            </a:xfrm>
            <a:grpFill/>
          </p:grpSpPr>
          <p:pic>
            <p:nvPicPr>
              <p:cNvPr id="18" name="Graphic 17">
                <a:extLst>
                  <a:ext uri="{FF2B5EF4-FFF2-40B4-BE49-F238E27FC236}">
                    <a16:creationId xmlns:a16="http://schemas.microsoft.com/office/drawing/2014/main" id="{67151C96-F9BB-4D86-92FA-ADAEC044D1E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72187" y="3405187"/>
                <a:ext cx="47625" cy="47625"/>
              </a:xfrm>
              <a:prstGeom prst="rect">
                <a:avLst/>
              </a:prstGeom>
            </p:spPr>
          </p:pic>
          <p:pic>
            <p:nvPicPr>
              <p:cNvPr id="19" name="Graphic 18">
                <a:extLst>
                  <a:ext uri="{FF2B5EF4-FFF2-40B4-BE49-F238E27FC236}">
                    <a16:creationId xmlns:a16="http://schemas.microsoft.com/office/drawing/2014/main" id="{C4367497-1330-462C-9F87-7A39EA7C7F4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72162" y="3224212"/>
                <a:ext cx="180975" cy="228600"/>
              </a:xfrm>
              <a:prstGeom prst="rect">
                <a:avLst/>
              </a:prstGeom>
            </p:spPr>
          </p:pic>
        </p:grpSp>
        <p:sp>
          <p:nvSpPr>
            <p:cNvPr id="17" name="Freeform: Shape 16">
              <a:extLst>
                <a:ext uri="{FF2B5EF4-FFF2-40B4-BE49-F238E27FC236}">
                  <a16:creationId xmlns:a16="http://schemas.microsoft.com/office/drawing/2014/main" id="{B595C131-8CD0-4AAF-A487-C523F69E87F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Light"/>
              </a:endParaRPr>
            </a:p>
          </p:txBody>
        </p:sp>
      </p:grpSp>
      <p:sp>
        <p:nvSpPr>
          <p:cNvPr id="20" name="Freeform: Shape 54">
            <a:extLst>
              <a:ext uri="{FF2B5EF4-FFF2-40B4-BE49-F238E27FC236}">
                <a16:creationId xmlns:a16="http://schemas.microsoft.com/office/drawing/2014/main" id="{53140143-121D-4107-98DA-5083084F0ED4}"/>
              </a:ext>
            </a:extLst>
          </p:cNvPr>
          <p:cNvSpPr/>
          <p:nvPr/>
        </p:nvSpPr>
        <p:spPr>
          <a:xfrm>
            <a:off x="0" y="5675210"/>
            <a:ext cx="9144000" cy="325539"/>
          </a:xfrm>
          <a:custGeom>
            <a:avLst/>
            <a:gdLst>
              <a:gd name="connsiteX0" fmla="*/ 0 w 12192000"/>
              <a:gd name="connsiteY0" fmla="*/ 1 h 434052"/>
              <a:gd name="connsiteX1" fmla="*/ 11192738 w 12192000"/>
              <a:gd name="connsiteY1" fmla="*/ 1 h 434052"/>
              <a:gd name="connsiteX2" fmla="*/ 11273257 w 12192000"/>
              <a:gd name="connsiteY2" fmla="*/ 4066 h 434052"/>
              <a:gd name="connsiteX3" fmla="*/ 11539958 w 12192000"/>
              <a:gd name="connsiteY3" fmla="*/ 272906 h 434052"/>
              <a:gd name="connsiteX4" fmla="*/ 11775895 w 12192000"/>
              <a:gd name="connsiteY4" fmla="*/ 4750 h 434052"/>
              <a:gd name="connsiteX5" fmla="*/ 11887176 w 12192000"/>
              <a:gd name="connsiteY5" fmla="*/ 1 h 434052"/>
              <a:gd name="connsiteX6" fmla="*/ 12192000 w 12192000"/>
              <a:gd name="connsiteY6" fmla="*/ 1 h 434052"/>
              <a:gd name="connsiteX7" fmla="*/ 12192000 w 12192000"/>
              <a:gd name="connsiteY7" fmla="*/ 434052 h 434052"/>
              <a:gd name="connsiteX8" fmla="*/ 0 w 12192000"/>
              <a:gd name="connsiteY8" fmla="*/ 434052 h 434052"/>
              <a:gd name="connsiteX9" fmla="*/ 11192718 w 12192000"/>
              <a:gd name="connsiteY9" fmla="*/ 0 h 434052"/>
              <a:gd name="connsiteX10" fmla="*/ 11539958 w 12192000"/>
              <a:gd name="connsiteY10" fmla="*/ 0 h 434052"/>
              <a:gd name="connsiteX11" fmla="*/ 11887199 w 12192000"/>
              <a:gd name="connsiteY11" fmla="*/ 0 h 434052"/>
              <a:gd name="connsiteX12" fmla="*/ 11887176 w 12192000"/>
              <a:gd name="connsiteY12" fmla="*/ 1 h 434052"/>
              <a:gd name="connsiteX13" fmla="*/ 11192738 w 12192000"/>
              <a:gd name="connsiteY13" fmla="*/ 1 h 4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34052">
                <a:moveTo>
                  <a:pt x="0" y="1"/>
                </a:moveTo>
                <a:lnTo>
                  <a:pt x="11192738" y="1"/>
                </a:lnTo>
                <a:lnTo>
                  <a:pt x="11273257" y="4066"/>
                </a:lnTo>
                <a:cubicBezTo>
                  <a:pt x="11440181" y="23416"/>
                  <a:pt x="11468730" y="111962"/>
                  <a:pt x="11539958" y="272906"/>
                </a:cubicBezTo>
                <a:cubicBezTo>
                  <a:pt x="11611187" y="111962"/>
                  <a:pt x="11557695" y="25239"/>
                  <a:pt x="11775895" y="4750"/>
                </a:cubicBezTo>
                <a:lnTo>
                  <a:pt x="11887176" y="1"/>
                </a:lnTo>
                <a:lnTo>
                  <a:pt x="12192000" y="1"/>
                </a:lnTo>
                <a:lnTo>
                  <a:pt x="12192000" y="434052"/>
                </a:lnTo>
                <a:lnTo>
                  <a:pt x="0" y="434052"/>
                </a:lnTo>
                <a:close/>
                <a:moveTo>
                  <a:pt x="11192718" y="0"/>
                </a:moveTo>
                <a:lnTo>
                  <a:pt x="11539958" y="0"/>
                </a:lnTo>
                <a:lnTo>
                  <a:pt x="11887199" y="0"/>
                </a:lnTo>
                <a:lnTo>
                  <a:pt x="11887176" y="1"/>
                </a:lnTo>
                <a:lnTo>
                  <a:pt x="11192738"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ID" sz="1350">
              <a:solidFill>
                <a:prstClr val="white"/>
              </a:solidFill>
              <a:latin typeface="Calibri Light"/>
            </a:endParaRPr>
          </a:p>
        </p:txBody>
      </p:sp>
      <p:sp>
        <p:nvSpPr>
          <p:cNvPr id="21" name="Tekstvak 5">
            <a:extLst>
              <a:ext uri="{FF2B5EF4-FFF2-40B4-BE49-F238E27FC236}">
                <a16:creationId xmlns:a16="http://schemas.microsoft.com/office/drawing/2014/main" id="{CA272B7A-49F3-487F-8DA3-ACF7F138134C}"/>
              </a:ext>
            </a:extLst>
          </p:cNvPr>
          <p:cNvSpPr txBox="1"/>
          <p:nvPr/>
        </p:nvSpPr>
        <p:spPr>
          <a:xfrm>
            <a:off x="496336" y="5750899"/>
            <a:ext cx="6172200" cy="2077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r>
              <a:rPr lang="nl-NL" sz="750" spc="225">
                <a:solidFill>
                  <a:srgbClr val="412378"/>
                </a:solidFill>
                <a:latin typeface="BasicCommercial LT Light"/>
              </a:rPr>
              <a:t>Springlevende Monumenten</a:t>
            </a:r>
          </a:p>
        </p:txBody>
      </p:sp>
      <p:sp>
        <p:nvSpPr>
          <p:cNvPr id="22" name="Tekstvak 5">
            <a:extLst>
              <a:ext uri="{FF2B5EF4-FFF2-40B4-BE49-F238E27FC236}">
                <a16:creationId xmlns:a16="http://schemas.microsoft.com/office/drawing/2014/main" id="{CD02659B-0582-463A-9AA2-369B69371594}"/>
              </a:ext>
            </a:extLst>
          </p:cNvPr>
          <p:cNvSpPr txBox="1"/>
          <p:nvPr/>
        </p:nvSpPr>
        <p:spPr>
          <a:xfrm>
            <a:off x="8715376" y="5736280"/>
            <a:ext cx="330290" cy="3462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fontAlgn="auto">
              <a:spcBef>
                <a:spcPts val="0"/>
              </a:spcBef>
              <a:spcAft>
                <a:spcPts val="0"/>
              </a:spcAft>
              <a:defRPr/>
            </a:pPr>
            <a:fld id="{F8FCF889-19E2-4CED-A78E-78424D4B8AF0}" type="slidenum">
              <a:rPr lang="nl-NL" sz="825" spc="225">
                <a:solidFill>
                  <a:srgbClr val="412378"/>
                </a:solidFill>
                <a:latin typeface="Calibri Light"/>
              </a:rPr>
              <a:pPr algn="r" defTabSz="685800" fontAlgn="auto">
                <a:spcBef>
                  <a:spcPts val="0"/>
                </a:spcBef>
                <a:spcAft>
                  <a:spcPts val="0"/>
                </a:spcAft>
                <a:defRPr/>
              </a:pPr>
              <a:t>51</a:t>
            </a:fld>
            <a:endParaRPr lang="nl-NL" sz="825" spc="225">
              <a:solidFill>
                <a:srgbClr val="412378"/>
              </a:solidFill>
              <a:latin typeface="Calibri Light"/>
            </a:endParaRPr>
          </a:p>
        </p:txBody>
      </p:sp>
      <p:grpSp>
        <p:nvGrpSpPr>
          <p:cNvPr id="25" name="Group 57">
            <a:extLst>
              <a:ext uri="{FF2B5EF4-FFF2-40B4-BE49-F238E27FC236}">
                <a16:creationId xmlns:a16="http://schemas.microsoft.com/office/drawing/2014/main" id="{526C8D8E-1550-4BA0-B1F2-8317E4A9DA2C}"/>
              </a:ext>
            </a:extLst>
          </p:cNvPr>
          <p:cNvGrpSpPr/>
          <p:nvPr/>
        </p:nvGrpSpPr>
        <p:grpSpPr>
          <a:xfrm>
            <a:off x="228601" y="5746728"/>
            <a:ext cx="183585" cy="183585"/>
            <a:chOff x="-1297209" y="2603772"/>
            <a:chExt cx="603770" cy="603770"/>
          </a:xfrm>
          <a:solidFill>
            <a:srgbClr val="412378"/>
          </a:solidFill>
        </p:grpSpPr>
        <p:grpSp>
          <p:nvGrpSpPr>
            <p:cNvPr id="27" name="Group 58">
              <a:extLst>
                <a:ext uri="{FF2B5EF4-FFF2-40B4-BE49-F238E27FC236}">
                  <a16:creationId xmlns:a16="http://schemas.microsoft.com/office/drawing/2014/main" id="{152078AA-B21E-4752-9F79-8D85092A34DD}"/>
                </a:ext>
              </a:extLst>
            </p:cNvPr>
            <p:cNvGrpSpPr/>
            <p:nvPr/>
          </p:nvGrpSpPr>
          <p:grpSpPr>
            <a:xfrm>
              <a:off x="-1113854" y="2793206"/>
              <a:ext cx="247650" cy="228600"/>
              <a:chOff x="5872162" y="3224212"/>
              <a:chExt cx="247650" cy="228600"/>
            </a:xfrm>
            <a:grpFill/>
          </p:grpSpPr>
          <p:pic>
            <p:nvPicPr>
              <p:cNvPr id="29" name="Graphic 28">
                <a:extLst>
                  <a:ext uri="{FF2B5EF4-FFF2-40B4-BE49-F238E27FC236}">
                    <a16:creationId xmlns:a16="http://schemas.microsoft.com/office/drawing/2014/main" id="{3BC2CA1D-2558-4797-9F36-B720B3D0C43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72187" y="3405187"/>
                <a:ext cx="47625" cy="47625"/>
              </a:xfrm>
              <a:prstGeom prst="rect">
                <a:avLst/>
              </a:prstGeom>
            </p:spPr>
          </p:pic>
          <p:pic>
            <p:nvPicPr>
              <p:cNvPr id="30" name="Graphic 29">
                <a:extLst>
                  <a:ext uri="{FF2B5EF4-FFF2-40B4-BE49-F238E27FC236}">
                    <a16:creationId xmlns:a16="http://schemas.microsoft.com/office/drawing/2014/main" id="{FC5EBBD8-2925-4700-8AD9-DF4DB7846D84}"/>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72162" y="3224212"/>
                <a:ext cx="180975" cy="228600"/>
              </a:xfrm>
              <a:prstGeom prst="rect">
                <a:avLst/>
              </a:prstGeom>
            </p:spPr>
          </p:pic>
        </p:grpSp>
        <p:sp>
          <p:nvSpPr>
            <p:cNvPr id="28" name="Freeform: Shape 59">
              <a:extLst>
                <a:ext uri="{FF2B5EF4-FFF2-40B4-BE49-F238E27FC236}">
                  <a16:creationId xmlns:a16="http://schemas.microsoft.com/office/drawing/2014/main" id="{D9BAAA61-D5D9-46F0-99D5-B90A8B5D7C67}"/>
                </a:ext>
              </a:extLst>
            </p:cNvPr>
            <p:cNvSpPr/>
            <p:nvPr/>
          </p:nvSpPr>
          <p:spPr>
            <a:xfrm>
              <a:off x="-1297209" y="2603772"/>
              <a:ext cx="603770" cy="603770"/>
            </a:xfrm>
            <a:custGeom>
              <a:avLst/>
              <a:gdLst>
                <a:gd name="connsiteX0" fmla="*/ 0 w 603770"/>
                <a:gd name="connsiteY0" fmla="*/ 0 h 603770"/>
                <a:gd name="connsiteX1" fmla="*/ 603770 w 603770"/>
                <a:gd name="connsiteY1" fmla="*/ 0 h 603770"/>
                <a:gd name="connsiteX2" fmla="*/ 603770 w 603770"/>
                <a:gd name="connsiteY2" fmla="*/ 603770 h 603770"/>
                <a:gd name="connsiteX3" fmla="*/ 0 w 603770"/>
                <a:gd name="connsiteY3" fmla="*/ 603770 h 603770"/>
                <a:gd name="connsiteX4" fmla="*/ 0 w 603770"/>
                <a:gd name="connsiteY4" fmla="*/ 0 h 603770"/>
                <a:gd name="connsiteX5" fmla="*/ 46206 w 603770"/>
                <a:gd name="connsiteY5" fmla="*/ 46206 h 603770"/>
                <a:gd name="connsiteX6" fmla="*/ 46206 w 603770"/>
                <a:gd name="connsiteY6" fmla="*/ 557563 h 603770"/>
                <a:gd name="connsiteX7" fmla="*/ 557563 w 603770"/>
                <a:gd name="connsiteY7" fmla="*/ 557563 h 603770"/>
                <a:gd name="connsiteX8" fmla="*/ 557563 w 603770"/>
                <a:gd name="connsiteY8" fmla="*/ 46206 h 603770"/>
                <a:gd name="connsiteX9" fmla="*/ 46206 w 603770"/>
                <a:gd name="connsiteY9" fmla="*/ 46206 h 6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770" h="603770">
                  <a:moveTo>
                    <a:pt x="0" y="0"/>
                  </a:moveTo>
                  <a:lnTo>
                    <a:pt x="603770" y="0"/>
                  </a:lnTo>
                  <a:lnTo>
                    <a:pt x="603770" y="603770"/>
                  </a:lnTo>
                  <a:lnTo>
                    <a:pt x="0" y="603770"/>
                  </a:lnTo>
                  <a:lnTo>
                    <a:pt x="0" y="0"/>
                  </a:lnTo>
                  <a:close/>
                  <a:moveTo>
                    <a:pt x="46206" y="46206"/>
                  </a:moveTo>
                  <a:lnTo>
                    <a:pt x="46206" y="557563"/>
                  </a:lnTo>
                  <a:lnTo>
                    <a:pt x="557563" y="557563"/>
                  </a:lnTo>
                  <a:lnTo>
                    <a:pt x="557563" y="46206"/>
                  </a:lnTo>
                  <a:lnTo>
                    <a:pt x="46206" y="462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srgbClr val="412378"/>
                </a:solidFill>
                <a:latin typeface="Calibri Light"/>
              </a:endParaRPr>
            </a:p>
          </p:txBody>
        </p:sp>
      </p:grpSp>
      <p:sp>
        <p:nvSpPr>
          <p:cNvPr id="3" name="Tekstvak 2">
            <a:extLst>
              <a:ext uri="{FF2B5EF4-FFF2-40B4-BE49-F238E27FC236}">
                <a16:creationId xmlns:a16="http://schemas.microsoft.com/office/drawing/2014/main" id="{A1F2C440-AFD1-BDA8-7180-6335AB9C1B1C}"/>
              </a:ext>
            </a:extLst>
          </p:cNvPr>
          <p:cNvSpPr txBox="1"/>
          <p:nvPr/>
        </p:nvSpPr>
        <p:spPr>
          <a:xfrm>
            <a:off x="859536" y="1680210"/>
            <a:ext cx="4773168" cy="2585323"/>
          </a:xfrm>
          <a:prstGeom prst="rect">
            <a:avLst/>
          </a:prstGeom>
          <a:noFill/>
        </p:spPr>
        <p:txBody>
          <a:bodyPr wrap="square" rtlCol="0">
            <a:spAutoFit/>
          </a:bodyPr>
          <a:lstStyle/>
          <a:p>
            <a:pPr algn="l"/>
            <a:r>
              <a:rPr lang="nl-NL" sz="1800" b="1" dirty="0">
                <a:solidFill>
                  <a:srgbClr val="412378"/>
                </a:solidFill>
                <a:latin typeface="Basic Commercial W01"/>
              </a:rPr>
              <a:t>Onze Monumentencoaches</a:t>
            </a:r>
          </a:p>
          <a:p>
            <a:pPr algn="l"/>
            <a:r>
              <a:rPr lang="nl-NL" sz="1800" dirty="0">
                <a:solidFill>
                  <a:srgbClr val="412378"/>
                </a:solidFill>
                <a:latin typeface="Source Sans Pro" panose="020B0503030403020204" pitchFamily="34" charset="0"/>
              </a:rPr>
              <a:t>De Monumentencoach begeleidt (toekomstige) eigenaren van monumentale panden voor en tijdens de restauratie </a:t>
            </a:r>
            <a:r>
              <a:rPr lang="nl-NL" sz="1800">
                <a:solidFill>
                  <a:srgbClr val="412378"/>
                </a:solidFill>
                <a:latin typeface="Source Sans Pro" panose="020B0503030403020204" pitchFamily="34" charset="0"/>
              </a:rPr>
              <a:t>en verduurzaming op </a:t>
            </a:r>
            <a:r>
              <a:rPr lang="nl-NL" sz="1800" dirty="0">
                <a:solidFill>
                  <a:srgbClr val="412378"/>
                </a:solidFill>
                <a:latin typeface="Source Sans Pro" panose="020B0503030403020204" pitchFamily="34" charset="0"/>
              </a:rPr>
              <a:t>financieel en procedureel gebied. De dienstverlening van de Monumentencoach is gratis.</a:t>
            </a:r>
          </a:p>
          <a:p>
            <a:pPr algn="l"/>
            <a:endParaRPr lang="nl-NL" sz="1800" dirty="0">
              <a:solidFill>
                <a:srgbClr val="412378"/>
              </a:solidFill>
              <a:latin typeface="Source Sans Pro" panose="020B0503030403020204" pitchFamily="34" charset="0"/>
            </a:endParaRPr>
          </a:p>
          <a:p>
            <a:pPr algn="l"/>
            <a:r>
              <a:rPr lang="nl-NL" sz="1800" dirty="0">
                <a:solidFill>
                  <a:srgbClr val="412378"/>
                </a:solidFill>
                <a:latin typeface="Source Sans Pro" panose="020B0503030403020204" pitchFamily="34" charset="0"/>
                <a:hlinkClick r:id="rId11"/>
              </a:rPr>
              <a:t>info@monumenten.nl</a:t>
            </a:r>
            <a:r>
              <a:rPr lang="nl-NL" sz="1800" dirty="0">
                <a:solidFill>
                  <a:srgbClr val="412378"/>
                </a:solidFill>
                <a:latin typeface="Source Sans Pro" panose="020B0503030403020204" pitchFamily="34" charset="0"/>
              </a:rPr>
              <a:t> / 088-2539010</a:t>
            </a:r>
          </a:p>
        </p:txBody>
      </p:sp>
      <p:pic>
        <p:nvPicPr>
          <p:cNvPr id="6" name="Afbeelding 5">
            <a:extLst>
              <a:ext uri="{FF2B5EF4-FFF2-40B4-BE49-F238E27FC236}">
                <a16:creationId xmlns:a16="http://schemas.microsoft.com/office/drawing/2014/main" id="{2FA65D98-F9B2-8A11-781F-42500F69F271}"/>
              </a:ext>
            </a:extLst>
          </p:cNvPr>
          <p:cNvPicPr>
            <a:picLocks noChangeAspect="1"/>
          </p:cNvPicPr>
          <p:nvPr/>
        </p:nvPicPr>
        <p:blipFill>
          <a:blip r:embed="rId12"/>
          <a:stretch>
            <a:fillRect/>
          </a:stretch>
        </p:blipFill>
        <p:spPr>
          <a:xfrm>
            <a:off x="5705857" y="1262802"/>
            <a:ext cx="2713502" cy="3543320"/>
          </a:xfrm>
          <a:prstGeom prst="rect">
            <a:avLst/>
          </a:prstGeom>
        </p:spPr>
      </p:pic>
    </p:spTree>
    <p:extLst>
      <p:ext uri="{BB962C8B-B14F-4D97-AF65-F5344CB8AC3E}">
        <p14:creationId xmlns:p14="http://schemas.microsoft.com/office/powerpoint/2010/main" val="2998643680"/>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2"/>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3C9DF56-632F-4BC0-A033-D84BE294D63F}"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4338" name="Rectangle 2"/>
          <p:cNvSpPr>
            <a:spLocks noChangeArrowheads="1"/>
          </p:cNvSpPr>
          <p:nvPr/>
        </p:nvSpPr>
        <p:spPr bwMode="auto">
          <a:xfrm>
            <a:off x="0" y="116632"/>
            <a:ext cx="6904038" cy="67413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4339" name="Picture 3" descr="U:\Anja Cronenberg\h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7275"/>
            <a:ext cx="1298575" cy="2225675"/>
          </a:xfrm>
          <a:prstGeom prst="rect">
            <a:avLst/>
          </a:prstGeom>
          <a:noFill/>
          <a:extLst>
            <a:ext uri="{909E8E84-426E-40DD-AFC4-6F175D3DCCD1}">
              <a14:hiddenFill xmlns:a14="http://schemas.microsoft.com/office/drawing/2010/main">
                <a:solidFill>
                  <a:srgbClr val="FFFFFF"/>
                </a:solidFill>
              </a14:hiddenFill>
            </a:ext>
          </a:extLst>
        </p:spPr>
      </p:pic>
      <p:sp>
        <p:nvSpPr>
          <p:cNvPr id="14341" name="Rectangle 5"/>
          <p:cNvSpPr>
            <a:spLocks noChangeArrowheads="1"/>
          </p:cNvSpPr>
          <p:nvPr/>
        </p:nvSpPr>
        <p:spPr bwMode="auto">
          <a:xfrm>
            <a:off x="6904038" y="0"/>
            <a:ext cx="2243137"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4342" name="Picture 6" descr="U:\Anja Cronenberg\beeldmerk_tran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2317750"/>
            <a:ext cx="2243137" cy="2233613"/>
          </a:xfrm>
          <a:prstGeom prst="rect">
            <a:avLst/>
          </a:prstGeom>
          <a:noFill/>
          <a:extLst>
            <a:ext uri="{909E8E84-426E-40DD-AFC4-6F175D3DCCD1}">
              <a14:hiddenFill xmlns:a14="http://schemas.microsoft.com/office/drawing/2010/main">
                <a:solidFill>
                  <a:srgbClr val="FFFFFF"/>
                </a:solidFill>
              </a14:hiddenFill>
            </a:ext>
          </a:extLst>
        </p:spPr>
      </p:pic>
      <p:sp>
        <p:nvSpPr>
          <p:cNvPr id="14343" name="Text Box 7"/>
          <p:cNvSpPr txBox="1">
            <a:spLocks noChangeArrowheads="1"/>
          </p:cNvSpPr>
          <p:nvPr/>
        </p:nvSpPr>
        <p:spPr bwMode="auto">
          <a:xfrm>
            <a:off x="1403649" y="2839947"/>
            <a:ext cx="5256583"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nl-NL" sz="3600" b="1" i="0" u="none" strike="noStrike" kern="1200" cap="none" spc="0" normalizeH="0" baseline="0" noProof="0" dirty="0">
                <a:ln>
                  <a:noFill/>
                </a:ln>
                <a:solidFill>
                  <a:srgbClr val="667DD1">
                    <a:lumMod val="50000"/>
                  </a:srgbClr>
                </a:solidFill>
                <a:effectLst/>
                <a:uLnTx/>
                <a:uFillTx/>
                <a:latin typeface="Arial" charset="0"/>
                <a:ea typeface="+mn-ea"/>
                <a:cs typeface="+mn-cs"/>
              </a:rPr>
              <a:t>Verduurzamen is maatwerk</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nl-NL" sz="2000" b="1" i="0" u="none" strike="noStrike" kern="1200" cap="none" spc="0" normalizeH="0" baseline="0" noProof="0" dirty="0">
              <a:ln>
                <a:noFill/>
              </a:ln>
              <a:solidFill>
                <a:srgbClr val="667DD1">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nl-NL" sz="2000" b="1" i="1" u="none" strike="noStrike" kern="1200" cap="none" spc="0" normalizeH="0" baseline="0" noProof="0" dirty="0">
                <a:ln>
                  <a:noFill/>
                </a:ln>
                <a:solidFill>
                  <a:srgbClr val="667DD1">
                    <a:lumMod val="50000"/>
                  </a:srgbClr>
                </a:solidFill>
                <a:effectLst/>
                <a:uLnTx/>
                <a:uFillTx/>
                <a:latin typeface="Arial" charset="0"/>
                <a:ea typeface="+mn-ea"/>
                <a:cs typeface="+mn-cs"/>
              </a:rPr>
              <a:t>Hoe de Gemeente Zwolle betrokken is bij de verduurzaming van uw monument!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269999"/>
            <a:ext cx="7190308" cy="5335587"/>
          </a:xfrm>
        </p:spPr>
        <p:txBody>
          <a:bodyPr/>
          <a:lstStyle/>
          <a:p>
            <a:r>
              <a:rPr lang="nl-NL" dirty="0"/>
              <a:t>Vanuit het rijk routekaart verduurzamen erfgoed</a:t>
            </a: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r>
              <a:rPr lang="nl-NL" dirty="0"/>
              <a:t>We moeten dus samen in actie komen!</a:t>
            </a:r>
            <a:br>
              <a:rPr lang="nl-NL" sz="2000" dirty="0"/>
            </a:br>
            <a:br>
              <a:rPr lang="nl-NL" sz="2000" dirty="0"/>
            </a:br>
            <a:br>
              <a:rPr lang="nl-NL" dirty="0"/>
            </a:br>
            <a:endParaRPr lang="nl-NL" dirty="0"/>
          </a:p>
        </p:txBody>
      </p:sp>
      <p:pic>
        <p:nvPicPr>
          <p:cNvPr id="4" name="Afbeelding 3">
            <a:extLst>
              <a:ext uri="{FF2B5EF4-FFF2-40B4-BE49-F238E27FC236}">
                <a16:creationId xmlns:a16="http://schemas.microsoft.com/office/drawing/2014/main" id="{B80C7D92-1B75-3664-AEBA-DC99025DC140}"/>
              </a:ext>
            </a:extLst>
          </p:cNvPr>
          <p:cNvPicPr>
            <a:picLocks noChangeAspect="1"/>
          </p:cNvPicPr>
          <p:nvPr/>
        </p:nvPicPr>
        <p:blipFill>
          <a:blip r:embed="rId2"/>
          <a:stretch>
            <a:fillRect/>
          </a:stretch>
        </p:blipFill>
        <p:spPr>
          <a:xfrm>
            <a:off x="1054131" y="1844824"/>
            <a:ext cx="3373884" cy="2168925"/>
          </a:xfrm>
          <a:prstGeom prst="rect">
            <a:avLst/>
          </a:prstGeom>
        </p:spPr>
      </p:pic>
      <p:pic>
        <p:nvPicPr>
          <p:cNvPr id="8" name="Afbeelding 7">
            <a:extLst>
              <a:ext uri="{FF2B5EF4-FFF2-40B4-BE49-F238E27FC236}">
                <a16:creationId xmlns:a16="http://schemas.microsoft.com/office/drawing/2014/main" id="{6A33D688-DD6A-A748-191A-EED94988D0EB}"/>
              </a:ext>
            </a:extLst>
          </p:cNvPr>
          <p:cNvPicPr>
            <a:picLocks noChangeAspect="1"/>
          </p:cNvPicPr>
          <p:nvPr/>
        </p:nvPicPr>
        <p:blipFill>
          <a:blip r:embed="rId3"/>
          <a:stretch>
            <a:fillRect/>
          </a:stretch>
        </p:blipFill>
        <p:spPr>
          <a:xfrm>
            <a:off x="4114681" y="2780928"/>
            <a:ext cx="4853107" cy="2579579"/>
          </a:xfrm>
          <a:prstGeom prst="rect">
            <a:avLst/>
          </a:prstGeom>
        </p:spPr>
      </p:pic>
    </p:spTree>
    <p:extLst>
      <p:ext uri="{BB962C8B-B14F-4D97-AF65-F5344CB8AC3E}">
        <p14:creationId xmlns:p14="http://schemas.microsoft.com/office/powerpoint/2010/main" val="3627354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484784"/>
            <a:ext cx="7766372" cy="5120802"/>
          </a:xfrm>
        </p:spPr>
        <p:txBody>
          <a:bodyPr/>
          <a:lstStyle/>
          <a:p>
            <a:r>
              <a:rPr lang="nl-NL" sz="2000" dirty="0"/>
              <a:t>We willen graag als monumentenzorg Gemeente Zwolle betrokken zijn bij de plannen voor het verduurzamen van uw monument.</a:t>
            </a:r>
            <a:br>
              <a:rPr lang="nl-NL" sz="2000" dirty="0"/>
            </a:br>
            <a:br>
              <a:rPr lang="nl-NL" dirty="0"/>
            </a:br>
            <a:r>
              <a:rPr lang="nl-NL" sz="2000" dirty="0"/>
              <a:t>Monumentenzorg heeft als taak: </a:t>
            </a:r>
            <a:br>
              <a:rPr lang="nl-NL" sz="2000" dirty="0"/>
            </a:br>
            <a:r>
              <a:rPr lang="nl-NL" sz="2000" dirty="0"/>
              <a:t>	</a:t>
            </a:r>
            <a:br>
              <a:rPr lang="nl-NL" sz="2000" dirty="0"/>
            </a:br>
            <a:r>
              <a:rPr lang="nl-NL" sz="3200" dirty="0">
                <a:solidFill>
                  <a:schemeClr val="accent6">
                    <a:lumMod val="75000"/>
                  </a:schemeClr>
                </a:solidFill>
                <a:latin typeface="Script MT Bold" panose="03040602040607080904" pitchFamily="66" charset="0"/>
              </a:rPr>
              <a:t>Het behoud van monumenten voor de toekomst</a:t>
            </a:r>
            <a:br>
              <a:rPr lang="nl-NL" sz="3200" dirty="0">
                <a:latin typeface="Script MT Bold" panose="03040602040607080904" pitchFamily="66" charset="0"/>
              </a:rPr>
            </a:br>
            <a:br>
              <a:rPr lang="nl-NL" sz="3200" dirty="0">
                <a:latin typeface="Script MT Bold" panose="03040602040607080904" pitchFamily="66" charset="0"/>
              </a:rPr>
            </a:br>
            <a:br>
              <a:rPr lang="nl-NL" sz="2000" dirty="0"/>
            </a:br>
            <a:br>
              <a:rPr lang="nl-NL" sz="2000" dirty="0"/>
            </a:br>
            <a:endParaRPr lang="nl-NL" dirty="0"/>
          </a:p>
        </p:txBody>
      </p:sp>
    </p:spTree>
    <p:extLst>
      <p:ext uri="{BB962C8B-B14F-4D97-AF65-F5344CB8AC3E}">
        <p14:creationId xmlns:p14="http://schemas.microsoft.com/office/powerpoint/2010/main" val="3909380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700808"/>
            <a:ext cx="6870700" cy="3384376"/>
          </a:xfrm>
        </p:spPr>
        <p:txBody>
          <a:bodyPr/>
          <a:lstStyle/>
          <a:p>
            <a:r>
              <a:rPr lang="nl-NL" sz="2000" dirty="0"/>
              <a:t>Bij aanpassingen aan monumenten is veelal een vergunning nodig maar mogelijk kunnen ook vaak werkzaamheden zonder vergunning.</a:t>
            </a:r>
            <a:br>
              <a:rPr lang="nl-NL" sz="2000" dirty="0"/>
            </a:br>
            <a:br>
              <a:rPr lang="nl-NL" sz="2000" dirty="0"/>
            </a:br>
            <a:r>
              <a:rPr lang="nl-NL" sz="2000" dirty="0"/>
              <a:t>Afdeling monumentenzorg toetst de bouwplannen aan </a:t>
            </a:r>
            <a:br>
              <a:rPr lang="nl-NL" sz="2000" dirty="0"/>
            </a:br>
            <a:r>
              <a:rPr lang="nl-NL" sz="2000" dirty="0"/>
              <a:t>	- de historische waarde van het pand (worden</a:t>
            </a:r>
            <a:br>
              <a:rPr lang="nl-NL" sz="2000" dirty="0"/>
            </a:br>
            <a:r>
              <a:rPr lang="nl-NL" sz="2000" dirty="0"/>
              <a:t>	  cultuurhistorisch waardevolle onderdelen niet</a:t>
            </a:r>
            <a:br>
              <a:rPr lang="nl-NL" sz="2000" dirty="0"/>
            </a:br>
            <a:r>
              <a:rPr lang="nl-NL" sz="2000" dirty="0"/>
              <a:t>	  verwijderd of aangetast</a:t>
            </a:r>
            <a:br>
              <a:rPr lang="nl-NL" sz="2000" dirty="0"/>
            </a:br>
            <a:r>
              <a:rPr lang="nl-NL" sz="2000" dirty="0"/>
              <a:t>	- of de aanpassingen passen binnen de</a:t>
            </a:r>
            <a:br>
              <a:rPr lang="nl-NL" sz="2000" dirty="0"/>
            </a:br>
            <a:r>
              <a:rPr lang="nl-NL" sz="2000" dirty="0"/>
              <a:t>	  cultuurhistorische context van het pand </a:t>
            </a:r>
            <a:br>
              <a:rPr lang="nl-NL" sz="2000" dirty="0"/>
            </a:br>
            <a:br>
              <a:rPr lang="nl-NL" sz="2000" dirty="0"/>
            </a:br>
            <a:br>
              <a:rPr lang="nl-NL" dirty="0"/>
            </a:br>
            <a:endParaRPr lang="nl-NL" dirty="0"/>
          </a:p>
        </p:txBody>
      </p:sp>
    </p:spTree>
    <p:extLst>
      <p:ext uri="{BB962C8B-B14F-4D97-AF65-F5344CB8AC3E}">
        <p14:creationId xmlns:p14="http://schemas.microsoft.com/office/powerpoint/2010/main" val="3595543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269999"/>
            <a:ext cx="6870700" cy="5335587"/>
          </a:xfrm>
        </p:spPr>
        <p:txBody>
          <a:bodyPr/>
          <a:lstStyle/>
          <a:p>
            <a:br>
              <a:rPr lang="nl-NL" sz="2000" dirty="0"/>
            </a:br>
            <a:br>
              <a:rPr lang="nl-NL" dirty="0"/>
            </a:br>
            <a:endParaRPr lang="nl-NL" dirty="0"/>
          </a:p>
        </p:txBody>
      </p:sp>
      <p:pic>
        <p:nvPicPr>
          <p:cNvPr id="4" name="Afbeelding 3">
            <a:extLst>
              <a:ext uri="{FF2B5EF4-FFF2-40B4-BE49-F238E27FC236}">
                <a16:creationId xmlns:a16="http://schemas.microsoft.com/office/drawing/2014/main" id="{5F40DD13-25E7-9A5B-22DD-EE3D6A30A4C0}"/>
              </a:ext>
            </a:extLst>
          </p:cNvPr>
          <p:cNvPicPr>
            <a:picLocks noChangeAspect="1"/>
          </p:cNvPicPr>
          <p:nvPr/>
        </p:nvPicPr>
        <p:blipFill>
          <a:blip r:embed="rId2"/>
          <a:stretch>
            <a:fillRect/>
          </a:stretch>
        </p:blipFill>
        <p:spPr>
          <a:xfrm>
            <a:off x="611560" y="1478385"/>
            <a:ext cx="2770199" cy="2472484"/>
          </a:xfrm>
          <a:prstGeom prst="rect">
            <a:avLst/>
          </a:prstGeom>
        </p:spPr>
      </p:pic>
      <p:pic>
        <p:nvPicPr>
          <p:cNvPr id="8" name="Afbeelding 7">
            <a:extLst>
              <a:ext uri="{FF2B5EF4-FFF2-40B4-BE49-F238E27FC236}">
                <a16:creationId xmlns:a16="http://schemas.microsoft.com/office/drawing/2014/main" id="{57374491-194F-0E81-84DE-E6E338585181}"/>
              </a:ext>
            </a:extLst>
          </p:cNvPr>
          <p:cNvPicPr>
            <a:picLocks noChangeAspect="1"/>
          </p:cNvPicPr>
          <p:nvPr/>
        </p:nvPicPr>
        <p:blipFill>
          <a:blip r:embed="rId3"/>
          <a:stretch>
            <a:fillRect/>
          </a:stretch>
        </p:blipFill>
        <p:spPr>
          <a:xfrm>
            <a:off x="4860032" y="1478385"/>
            <a:ext cx="2448272" cy="2453481"/>
          </a:xfrm>
          <a:prstGeom prst="rect">
            <a:avLst/>
          </a:prstGeom>
        </p:spPr>
      </p:pic>
      <p:sp>
        <p:nvSpPr>
          <p:cNvPr id="9" name="Tekstvak 8">
            <a:extLst>
              <a:ext uri="{FF2B5EF4-FFF2-40B4-BE49-F238E27FC236}">
                <a16:creationId xmlns:a16="http://schemas.microsoft.com/office/drawing/2014/main" id="{39AB92B8-6E93-262A-1587-D6FC12EEBF5E}"/>
              </a:ext>
            </a:extLst>
          </p:cNvPr>
          <p:cNvSpPr txBox="1"/>
          <p:nvPr/>
        </p:nvSpPr>
        <p:spPr>
          <a:xfrm>
            <a:off x="539552" y="4152625"/>
            <a:ext cx="3495426" cy="31393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Arial" charset="0"/>
                <a:ea typeface="+mn-ea"/>
                <a:cs typeface="+mn-cs"/>
              </a:rPr>
              <a:t>Gemeentelijk Monument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charset="0"/>
                <a:ea typeface="+mn-ea"/>
                <a:cs typeface="+mn-cs"/>
              </a:rPr>
              <a:t>Bescherming ligt op de buitenzijde en soms op de binnenzijde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Tekstvak 9">
            <a:extLst>
              <a:ext uri="{FF2B5EF4-FFF2-40B4-BE49-F238E27FC236}">
                <a16:creationId xmlns:a16="http://schemas.microsoft.com/office/drawing/2014/main" id="{A0A4DC1B-A0BA-73DE-8701-EDFAA94E2834}"/>
              </a:ext>
            </a:extLst>
          </p:cNvPr>
          <p:cNvSpPr txBox="1"/>
          <p:nvPr/>
        </p:nvSpPr>
        <p:spPr>
          <a:xfrm>
            <a:off x="4788024" y="4140252"/>
            <a:ext cx="2770199" cy="34163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Arial" charset="0"/>
                <a:ea typeface="+mn-ea"/>
                <a:cs typeface="+mn-cs"/>
              </a:rPr>
              <a:t>Rijksmonument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charset="0"/>
                <a:ea typeface="+mn-ea"/>
                <a:cs typeface="+mn-cs"/>
              </a:rPr>
              <a:t>Bescherming ligt op gehele pand dus zowel de binnenzijde als de buitenzijde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71298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269999"/>
            <a:ext cx="6870700" cy="5335587"/>
          </a:xfrm>
        </p:spPr>
        <p:txBody>
          <a:bodyPr/>
          <a:lstStyle/>
          <a:p>
            <a:br>
              <a:rPr lang="nl-NL" sz="2000" dirty="0"/>
            </a:br>
            <a:br>
              <a:rPr lang="nl-NL" dirty="0"/>
            </a:br>
            <a:endParaRPr lang="nl-NL" dirty="0"/>
          </a:p>
        </p:txBody>
      </p:sp>
      <p:pic>
        <p:nvPicPr>
          <p:cNvPr id="6" name="Afbeelding 5">
            <a:extLst>
              <a:ext uri="{FF2B5EF4-FFF2-40B4-BE49-F238E27FC236}">
                <a16:creationId xmlns:a16="http://schemas.microsoft.com/office/drawing/2014/main" id="{AC9FD4CE-553C-01AE-3A49-A5503674D0A6}"/>
              </a:ext>
            </a:extLst>
          </p:cNvPr>
          <p:cNvPicPr>
            <a:picLocks noChangeAspect="1"/>
          </p:cNvPicPr>
          <p:nvPr/>
        </p:nvPicPr>
        <p:blipFill>
          <a:blip r:embed="rId2"/>
          <a:stretch>
            <a:fillRect/>
          </a:stretch>
        </p:blipFill>
        <p:spPr>
          <a:xfrm>
            <a:off x="1206500" y="1879600"/>
            <a:ext cx="4802124" cy="4181403"/>
          </a:xfrm>
          <a:prstGeom prst="rect">
            <a:avLst/>
          </a:prstGeom>
        </p:spPr>
      </p:pic>
      <p:sp>
        <p:nvSpPr>
          <p:cNvPr id="12" name="Titel 2">
            <a:extLst>
              <a:ext uri="{FF2B5EF4-FFF2-40B4-BE49-F238E27FC236}">
                <a16:creationId xmlns:a16="http://schemas.microsoft.com/office/drawing/2014/main" id="{7FC59F67-7279-EE1D-C992-C8C199158027}"/>
              </a:ext>
            </a:extLst>
          </p:cNvPr>
          <p:cNvSpPr txBox="1">
            <a:spLocks/>
          </p:cNvSpPr>
          <p:nvPr/>
        </p:nvSpPr>
        <p:spPr bwMode="auto">
          <a:xfrm>
            <a:off x="1206500" y="1422400"/>
            <a:ext cx="6870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1" i="0" u="none" strike="noStrike" kern="0" cap="none" spc="0" normalizeH="0" baseline="0" noProof="0" dirty="0">
                <a:ln>
                  <a:noFill/>
                </a:ln>
                <a:solidFill>
                  <a:srgbClr val="000000"/>
                </a:solidFill>
                <a:effectLst/>
                <a:uLnTx/>
                <a:uFillTx/>
                <a:latin typeface="Arial"/>
                <a:ea typeface="+mj-ea"/>
                <a:cs typeface="+mj-cs"/>
              </a:rPr>
              <a:t>Welke monumentenstatus heeft uw pand</a:t>
            </a:r>
            <a:br>
              <a:rPr kumimoji="0" lang="nl-NL" sz="2000" b="1" i="0" u="none" strike="noStrike" kern="0" cap="none" spc="0" normalizeH="0" baseline="0" noProof="0" dirty="0">
                <a:ln>
                  <a:noFill/>
                </a:ln>
                <a:solidFill>
                  <a:srgbClr val="000000"/>
                </a:solidFill>
                <a:effectLst/>
                <a:uLnTx/>
                <a:uFillTx/>
                <a:latin typeface="Arial"/>
                <a:ea typeface="+mj-ea"/>
                <a:cs typeface="+mj-cs"/>
              </a:rPr>
            </a:br>
            <a:br>
              <a:rPr kumimoji="0" lang="nl-NL" sz="2000" b="1" i="0" u="none" strike="noStrike" kern="0" cap="none" spc="0" normalizeH="0" baseline="0" noProof="0" dirty="0">
                <a:ln>
                  <a:noFill/>
                </a:ln>
                <a:solidFill>
                  <a:srgbClr val="000000"/>
                </a:solidFill>
                <a:effectLst/>
                <a:uLnTx/>
                <a:uFillTx/>
                <a:latin typeface="Arial"/>
                <a:ea typeface="+mj-ea"/>
                <a:cs typeface="+mj-cs"/>
              </a:rPr>
            </a:br>
            <a:br>
              <a:rPr kumimoji="0" lang="nl-NL" sz="2400" b="1" i="0" u="none" strike="noStrike" kern="0" cap="none" spc="0" normalizeH="0" baseline="0" noProof="0" dirty="0">
                <a:ln>
                  <a:noFill/>
                </a:ln>
                <a:solidFill>
                  <a:srgbClr val="000000"/>
                </a:solidFill>
                <a:effectLst/>
                <a:uLnTx/>
                <a:uFillTx/>
                <a:latin typeface="Arial"/>
                <a:ea typeface="+mj-ea"/>
                <a:cs typeface="+mj-cs"/>
              </a:rPr>
            </a:b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sp>
        <p:nvSpPr>
          <p:cNvPr id="14" name="Tekstvak 13">
            <a:extLst>
              <a:ext uri="{FF2B5EF4-FFF2-40B4-BE49-F238E27FC236}">
                <a16:creationId xmlns:a16="http://schemas.microsoft.com/office/drawing/2014/main" id="{50E16C56-462C-5579-FC51-8E3EDBC4E036}"/>
              </a:ext>
            </a:extLst>
          </p:cNvPr>
          <p:cNvSpPr txBox="1"/>
          <p:nvPr/>
        </p:nvSpPr>
        <p:spPr>
          <a:xfrm>
            <a:off x="1072838" y="6163923"/>
            <a:ext cx="595840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charset="0"/>
                <a:ea typeface="+mn-ea"/>
                <a:cs typeface="+mn-cs"/>
              </a:rPr>
              <a:t>https://www.zwolle.nl/erfgoed/monumenten-in-zwolle</a:t>
            </a:r>
          </a:p>
        </p:txBody>
      </p:sp>
      <p:pic>
        <p:nvPicPr>
          <p:cNvPr id="16" name="Afbeelding 15">
            <a:extLst>
              <a:ext uri="{FF2B5EF4-FFF2-40B4-BE49-F238E27FC236}">
                <a16:creationId xmlns:a16="http://schemas.microsoft.com/office/drawing/2014/main" id="{2ED26426-B94D-50E1-9E7C-7E68D736BDD1}"/>
              </a:ext>
            </a:extLst>
          </p:cNvPr>
          <p:cNvPicPr>
            <a:picLocks noChangeAspect="1"/>
          </p:cNvPicPr>
          <p:nvPr/>
        </p:nvPicPr>
        <p:blipFill>
          <a:blip r:embed="rId3"/>
          <a:stretch>
            <a:fillRect/>
          </a:stretch>
        </p:blipFill>
        <p:spPr>
          <a:xfrm>
            <a:off x="6444208" y="1888326"/>
            <a:ext cx="2076740" cy="2715004"/>
          </a:xfrm>
          <a:prstGeom prst="rect">
            <a:avLst/>
          </a:prstGeom>
        </p:spPr>
      </p:pic>
    </p:spTree>
    <p:extLst>
      <p:ext uri="{BB962C8B-B14F-4D97-AF65-F5344CB8AC3E}">
        <p14:creationId xmlns:p14="http://schemas.microsoft.com/office/powerpoint/2010/main" val="2816231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269999"/>
            <a:ext cx="6870700" cy="1006873"/>
          </a:xfrm>
        </p:spPr>
        <p:txBody>
          <a:bodyPr/>
          <a:lstStyle/>
          <a:p>
            <a:br>
              <a:rPr lang="nl-NL" sz="2000" dirty="0"/>
            </a:br>
            <a:br>
              <a:rPr lang="nl-NL" dirty="0"/>
            </a:br>
            <a:endParaRPr lang="nl-NL" dirty="0"/>
          </a:p>
        </p:txBody>
      </p:sp>
      <p:sp>
        <p:nvSpPr>
          <p:cNvPr id="12" name="Titel 2">
            <a:extLst>
              <a:ext uri="{FF2B5EF4-FFF2-40B4-BE49-F238E27FC236}">
                <a16:creationId xmlns:a16="http://schemas.microsoft.com/office/drawing/2014/main" id="{7FC59F67-7279-EE1D-C992-C8C199158027}"/>
              </a:ext>
            </a:extLst>
          </p:cNvPr>
          <p:cNvSpPr txBox="1">
            <a:spLocks/>
          </p:cNvSpPr>
          <p:nvPr/>
        </p:nvSpPr>
        <p:spPr bwMode="auto">
          <a:xfrm>
            <a:off x="1206500" y="1422400"/>
            <a:ext cx="6870700" cy="71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1" i="0" u="none" strike="noStrike" kern="0" cap="none" spc="0" normalizeH="0" baseline="0" noProof="0" dirty="0">
                <a:ln>
                  <a:noFill/>
                </a:ln>
                <a:solidFill>
                  <a:srgbClr val="000000"/>
                </a:solidFill>
                <a:effectLst/>
                <a:uLnTx/>
                <a:uFillTx/>
                <a:latin typeface="Arial"/>
                <a:ea typeface="+mj-ea"/>
                <a:cs typeface="+mj-cs"/>
              </a:rPr>
              <a:t>Bescherming van het pand staat 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1" i="0" u="none" strike="noStrike" kern="0" cap="none" spc="0" normalizeH="0" baseline="0" noProof="0" dirty="0">
                <a:ln>
                  <a:noFill/>
                </a:ln>
                <a:solidFill>
                  <a:srgbClr val="000000"/>
                </a:solidFill>
                <a:effectLst/>
                <a:uLnTx/>
                <a:uFillTx/>
                <a:latin typeface="Arial"/>
                <a:ea typeface="+mj-ea"/>
                <a:cs typeface="+mj-cs"/>
              </a:rPr>
              <a:t>de redengevende omschrijving</a:t>
            </a:r>
            <a:br>
              <a:rPr kumimoji="0" lang="nl-NL" sz="2000" b="1" i="0" u="none" strike="noStrike" kern="0" cap="none" spc="0" normalizeH="0" baseline="0" noProof="0" dirty="0">
                <a:ln>
                  <a:noFill/>
                </a:ln>
                <a:solidFill>
                  <a:srgbClr val="000000"/>
                </a:solidFill>
                <a:effectLst/>
                <a:uLnTx/>
                <a:uFillTx/>
                <a:latin typeface="Arial"/>
                <a:ea typeface="+mj-ea"/>
                <a:cs typeface="+mj-cs"/>
              </a:rPr>
            </a:br>
            <a:br>
              <a:rPr kumimoji="0" lang="nl-NL" sz="2000" b="1" i="0" u="none" strike="noStrike" kern="0" cap="none" spc="0" normalizeH="0" baseline="0" noProof="0" dirty="0">
                <a:ln>
                  <a:noFill/>
                </a:ln>
                <a:solidFill>
                  <a:srgbClr val="000000"/>
                </a:solidFill>
                <a:effectLst/>
                <a:uLnTx/>
                <a:uFillTx/>
                <a:latin typeface="Arial"/>
                <a:ea typeface="+mj-ea"/>
                <a:cs typeface="+mj-cs"/>
              </a:rPr>
            </a:br>
            <a:br>
              <a:rPr kumimoji="0" lang="nl-NL" sz="2400" b="1" i="0" u="none" strike="noStrike" kern="0" cap="none" spc="0" normalizeH="0" baseline="0" noProof="0" dirty="0">
                <a:ln>
                  <a:noFill/>
                </a:ln>
                <a:solidFill>
                  <a:srgbClr val="000000"/>
                </a:solidFill>
                <a:effectLst/>
                <a:uLnTx/>
                <a:uFillTx/>
                <a:latin typeface="Arial"/>
                <a:ea typeface="+mj-ea"/>
                <a:cs typeface="+mj-cs"/>
              </a:rPr>
            </a:b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pic>
        <p:nvPicPr>
          <p:cNvPr id="4" name="Afbeelding 3">
            <a:extLst>
              <a:ext uri="{FF2B5EF4-FFF2-40B4-BE49-F238E27FC236}">
                <a16:creationId xmlns:a16="http://schemas.microsoft.com/office/drawing/2014/main" id="{B88854BA-3F72-989F-7ABA-BDDF2AEC5B58}"/>
              </a:ext>
            </a:extLst>
          </p:cNvPr>
          <p:cNvPicPr>
            <a:picLocks noChangeAspect="1"/>
          </p:cNvPicPr>
          <p:nvPr/>
        </p:nvPicPr>
        <p:blipFill>
          <a:blip r:embed="rId2"/>
          <a:stretch>
            <a:fillRect/>
          </a:stretch>
        </p:blipFill>
        <p:spPr>
          <a:xfrm>
            <a:off x="423776" y="2271209"/>
            <a:ext cx="4165973" cy="4032105"/>
          </a:xfrm>
          <a:prstGeom prst="rect">
            <a:avLst/>
          </a:prstGeom>
        </p:spPr>
      </p:pic>
      <p:pic>
        <p:nvPicPr>
          <p:cNvPr id="9" name="Afbeelding 8">
            <a:extLst>
              <a:ext uri="{FF2B5EF4-FFF2-40B4-BE49-F238E27FC236}">
                <a16:creationId xmlns:a16="http://schemas.microsoft.com/office/drawing/2014/main" id="{86F9E976-FBD7-1573-DE8B-B60280C47E53}"/>
              </a:ext>
            </a:extLst>
          </p:cNvPr>
          <p:cNvPicPr>
            <a:picLocks noChangeAspect="1"/>
          </p:cNvPicPr>
          <p:nvPr/>
        </p:nvPicPr>
        <p:blipFill>
          <a:blip r:embed="rId3"/>
          <a:stretch>
            <a:fillRect/>
          </a:stretch>
        </p:blipFill>
        <p:spPr>
          <a:xfrm>
            <a:off x="1147379" y="815024"/>
            <a:ext cx="5313514" cy="5525762"/>
          </a:xfrm>
          <a:prstGeom prst="rect">
            <a:avLst/>
          </a:prstGeom>
        </p:spPr>
      </p:pic>
      <p:sp>
        <p:nvSpPr>
          <p:cNvPr id="10" name="Tekstvak 9">
            <a:extLst>
              <a:ext uri="{FF2B5EF4-FFF2-40B4-BE49-F238E27FC236}">
                <a16:creationId xmlns:a16="http://schemas.microsoft.com/office/drawing/2014/main" id="{24B8E612-4C83-C0B4-FE06-4C414258270F}"/>
              </a:ext>
            </a:extLst>
          </p:cNvPr>
          <p:cNvSpPr txBox="1"/>
          <p:nvPr/>
        </p:nvSpPr>
        <p:spPr>
          <a:xfrm>
            <a:off x="323528" y="6337321"/>
            <a:ext cx="249204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1" i="1" u="none" strike="noStrike" kern="1200" cap="none" spc="0" normalizeH="0" baseline="0" noProof="0" dirty="0">
                <a:ln>
                  <a:noFill/>
                </a:ln>
                <a:solidFill>
                  <a:srgbClr val="0070C0"/>
                </a:solidFill>
                <a:effectLst/>
                <a:uLnTx/>
                <a:uFillTx/>
                <a:latin typeface="Arial" charset="0"/>
                <a:ea typeface="+mn-ea"/>
                <a:cs typeface="+mn-cs"/>
              </a:rPr>
              <a:t>Rijksmonument</a:t>
            </a:r>
          </a:p>
        </p:txBody>
      </p:sp>
      <p:sp>
        <p:nvSpPr>
          <p:cNvPr id="11" name="Tekstvak 10">
            <a:extLst>
              <a:ext uri="{FF2B5EF4-FFF2-40B4-BE49-F238E27FC236}">
                <a16:creationId xmlns:a16="http://schemas.microsoft.com/office/drawing/2014/main" id="{4E48DAA6-A21D-C07D-0E6F-53BAEC79691F}"/>
              </a:ext>
            </a:extLst>
          </p:cNvPr>
          <p:cNvSpPr txBox="1"/>
          <p:nvPr/>
        </p:nvSpPr>
        <p:spPr>
          <a:xfrm>
            <a:off x="1073717" y="6362235"/>
            <a:ext cx="372960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1" i="1" u="none" strike="noStrike" kern="1200" cap="none" spc="0" normalizeH="0" baseline="0" noProof="0" dirty="0">
                <a:ln>
                  <a:noFill/>
                </a:ln>
                <a:solidFill>
                  <a:srgbClr val="0070C0"/>
                </a:solidFill>
                <a:effectLst/>
                <a:uLnTx/>
                <a:uFillTx/>
                <a:latin typeface="Arial" charset="0"/>
                <a:ea typeface="+mn-ea"/>
                <a:cs typeface="+mn-cs"/>
              </a:rPr>
              <a:t>Gemeentelijk monument</a:t>
            </a:r>
          </a:p>
        </p:txBody>
      </p:sp>
      <p:sp>
        <p:nvSpPr>
          <p:cNvPr id="13" name="Rechthoek 12">
            <a:extLst>
              <a:ext uri="{FF2B5EF4-FFF2-40B4-BE49-F238E27FC236}">
                <a16:creationId xmlns:a16="http://schemas.microsoft.com/office/drawing/2014/main" id="{27D4B5E0-236B-6F88-21D8-92AF9DE844AD}"/>
              </a:ext>
            </a:extLst>
          </p:cNvPr>
          <p:cNvSpPr/>
          <p:nvPr/>
        </p:nvSpPr>
        <p:spPr bwMode="auto">
          <a:xfrm>
            <a:off x="3779912" y="3861048"/>
            <a:ext cx="2592288" cy="432048"/>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Bijschrift: lijn 16">
            <a:extLst>
              <a:ext uri="{FF2B5EF4-FFF2-40B4-BE49-F238E27FC236}">
                <a16:creationId xmlns:a16="http://schemas.microsoft.com/office/drawing/2014/main" id="{89FE0955-FE3D-634B-95DA-3E3FD6FA8C91}"/>
              </a:ext>
            </a:extLst>
          </p:cNvPr>
          <p:cNvSpPr/>
          <p:nvPr/>
        </p:nvSpPr>
        <p:spPr bwMode="auto">
          <a:xfrm>
            <a:off x="6876257" y="3361881"/>
            <a:ext cx="1440160" cy="355151"/>
          </a:xfrm>
          <a:prstGeom prst="borderCallout1">
            <a:avLst>
              <a:gd name="adj1" fmla="val 43407"/>
              <a:gd name="adj2" fmla="val -1228"/>
              <a:gd name="adj3" fmla="val 139552"/>
              <a:gd name="adj4" fmla="val -4434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Arial" charset="0"/>
                <a:ea typeface="+mn-ea"/>
                <a:cs typeface="+mn-cs"/>
              </a:rPr>
              <a:t>Bescherming</a:t>
            </a:r>
          </a:p>
        </p:txBody>
      </p:sp>
      <p:sp>
        <p:nvSpPr>
          <p:cNvPr id="18" name="Bijschrift: lijn 17">
            <a:extLst>
              <a:ext uri="{FF2B5EF4-FFF2-40B4-BE49-F238E27FC236}">
                <a16:creationId xmlns:a16="http://schemas.microsoft.com/office/drawing/2014/main" id="{4913EB47-721B-66B4-550A-8A7081677167}"/>
              </a:ext>
            </a:extLst>
          </p:cNvPr>
          <p:cNvSpPr/>
          <p:nvPr/>
        </p:nvSpPr>
        <p:spPr bwMode="auto">
          <a:xfrm>
            <a:off x="4929751" y="4899445"/>
            <a:ext cx="1298434" cy="355151"/>
          </a:xfrm>
          <a:prstGeom prst="borderCallout1">
            <a:avLst>
              <a:gd name="adj1" fmla="val 43407"/>
              <a:gd name="adj2" fmla="val -1228"/>
              <a:gd name="adj3" fmla="val 142052"/>
              <a:gd name="adj4" fmla="val -5528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Arial" charset="0"/>
                <a:ea typeface="+mn-ea"/>
                <a:cs typeface="+mn-cs"/>
              </a:rPr>
              <a:t>Waardering</a:t>
            </a:r>
          </a:p>
        </p:txBody>
      </p:sp>
      <p:sp>
        <p:nvSpPr>
          <p:cNvPr id="19" name="Rechthoek 18">
            <a:extLst>
              <a:ext uri="{FF2B5EF4-FFF2-40B4-BE49-F238E27FC236}">
                <a16:creationId xmlns:a16="http://schemas.microsoft.com/office/drawing/2014/main" id="{FCDD0B69-4D71-AFF0-155C-403BAD0C1DBA}"/>
              </a:ext>
            </a:extLst>
          </p:cNvPr>
          <p:cNvSpPr/>
          <p:nvPr/>
        </p:nvSpPr>
        <p:spPr bwMode="auto">
          <a:xfrm>
            <a:off x="1403648" y="5120629"/>
            <a:ext cx="2808312" cy="1116683"/>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2475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7" grpId="0" animBg="1"/>
      <p:bldP spid="18" grpId="0" animBg="1"/>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270000"/>
            <a:ext cx="6870700" cy="852574"/>
          </a:xfrm>
        </p:spPr>
        <p:txBody>
          <a:bodyPr/>
          <a:lstStyle/>
          <a:p>
            <a:r>
              <a:rPr lang="nl-NL" dirty="0"/>
              <a:t>Algemeen vergunningsvrije werkzaamheden in het kader van verduurzaming:</a:t>
            </a:r>
            <a:br>
              <a:rPr lang="nl-NL" sz="2000" dirty="0"/>
            </a:br>
            <a:br>
              <a:rPr lang="nl-NL" dirty="0"/>
            </a:br>
            <a:endParaRPr lang="nl-NL" dirty="0"/>
          </a:p>
        </p:txBody>
      </p:sp>
      <p:sp>
        <p:nvSpPr>
          <p:cNvPr id="9" name="Rechthoek 8">
            <a:extLst>
              <a:ext uri="{FF2B5EF4-FFF2-40B4-BE49-F238E27FC236}">
                <a16:creationId xmlns:a16="http://schemas.microsoft.com/office/drawing/2014/main" id="{964C29B5-89BF-62B8-1C21-B0DD088D2F54}"/>
              </a:ext>
            </a:extLst>
          </p:cNvPr>
          <p:cNvSpPr/>
          <p:nvPr/>
        </p:nvSpPr>
        <p:spPr bwMode="auto">
          <a:xfrm>
            <a:off x="968634" y="2405829"/>
            <a:ext cx="2016224" cy="29322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hthoek 9">
            <a:extLst>
              <a:ext uri="{FF2B5EF4-FFF2-40B4-BE49-F238E27FC236}">
                <a16:creationId xmlns:a16="http://schemas.microsoft.com/office/drawing/2014/main" id="{16AECF38-77D2-6E8F-75CB-075B53B05DDE}"/>
              </a:ext>
            </a:extLst>
          </p:cNvPr>
          <p:cNvSpPr/>
          <p:nvPr/>
        </p:nvSpPr>
        <p:spPr bwMode="auto">
          <a:xfrm>
            <a:off x="968634" y="4575937"/>
            <a:ext cx="2016224" cy="29322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Tekstvak 7">
            <a:extLst>
              <a:ext uri="{FF2B5EF4-FFF2-40B4-BE49-F238E27FC236}">
                <a16:creationId xmlns:a16="http://schemas.microsoft.com/office/drawing/2014/main" id="{1A6B09AD-6FD9-3069-3941-0F1A4344D2C4}"/>
              </a:ext>
            </a:extLst>
          </p:cNvPr>
          <p:cNvSpPr txBox="1"/>
          <p:nvPr/>
        </p:nvSpPr>
        <p:spPr>
          <a:xfrm>
            <a:off x="899592" y="2414843"/>
            <a:ext cx="7920880" cy="289310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Vergunningsvrij exterieur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dirty="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Vervanging van verrot kozijn- en raam hout (d.m.v. aanlassen).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Vervanging van delen van dakbedekking (pannen, leien, bitumen).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Opstoppen van rieten daken.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Vervangen van kapotte ruiten (niet-historisch glas).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Uitnemen en plaatselijk herstellen van glas-in-loodramen.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Aanbrengen van dun isolatieglas in de bestaande roeden en profilering,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	ter vervanging van niet-historisch glas.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Vergunningsvrij interieur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400" b="0" i="0" u="none" strike="noStrike" kern="1200" cap="none" spc="0" normalizeH="0" baseline="0" noProof="0" dirty="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Verwijderen van hard- en zachtboard betimmeringen en gipsplaten.</a:t>
            </a:r>
          </a:p>
        </p:txBody>
      </p:sp>
      <p:sp>
        <p:nvSpPr>
          <p:cNvPr id="4" name="Tekstvak 3">
            <a:extLst>
              <a:ext uri="{FF2B5EF4-FFF2-40B4-BE49-F238E27FC236}">
                <a16:creationId xmlns:a16="http://schemas.microsoft.com/office/drawing/2014/main" id="{A48C1871-3622-71C4-969D-9CEC9BC59849}"/>
              </a:ext>
            </a:extLst>
          </p:cNvPr>
          <p:cNvSpPr txBox="1"/>
          <p:nvPr/>
        </p:nvSpPr>
        <p:spPr>
          <a:xfrm>
            <a:off x="968634" y="5746725"/>
            <a:ext cx="7706246"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charset="0"/>
                <a:ea typeface="+mn-ea"/>
                <a:cs typeface="+mn-cs"/>
              </a:rPr>
              <a:t>Volledige lijst met vergunningsvrije werkzaamheden: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0070C0"/>
                </a:solidFill>
                <a:effectLst/>
                <a:uLnTx/>
                <a:uFillTx/>
                <a:latin typeface="Arial" charset="0"/>
                <a:ea typeface="+mn-ea"/>
                <a:cs typeface="+mn-cs"/>
                <a:hlinkClick r:id="rId2">
                  <a:extLst>
                    <a:ext uri="{A12FA001-AC4F-418D-AE19-62706E023703}">
                      <ahyp:hlinkClr xmlns:ahyp="http://schemas.microsoft.com/office/drawing/2018/hyperlinkcolor" val="tx"/>
                    </a:ext>
                  </a:extLst>
                </a:hlinkClick>
              </a:rPr>
              <a:t>https://lokaleregelgeving.overheid.nl/CVDR153298/1</a:t>
            </a:r>
            <a:r>
              <a:rPr kumimoji="0" lang="nl-NL" sz="1400" b="0" i="0" u="none" strike="noStrike" kern="1200" cap="none" spc="0" normalizeH="0" baseline="0" noProof="0" dirty="0">
                <a:ln>
                  <a:noFill/>
                </a:ln>
                <a:solidFill>
                  <a:srgbClr val="0070C0"/>
                </a:solidFill>
                <a:effectLst/>
                <a:uLnTx/>
                <a:uFillTx/>
                <a:latin typeface="Arial" charset="0"/>
                <a:ea typeface="+mn-ea"/>
                <a:cs typeface="+mn-cs"/>
              </a:rPr>
              <a:t> </a:t>
            </a:r>
          </a:p>
        </p:txBody>
      </p:sp>
    </p:spTree>
    <p:extLst>
      <p:ext uri="{BB962C8B-B14F-4D97-AF65-F5344CB8AC3E}">
        <p14:creationId xmlns:p14="http://schemas.microsoft.com/office/powerpoint/2010/main" val="140129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17A9ED4-1900-7098-6E3C-411C1CBAA1FE}"/>
              </a:ext>
            </a:extLst>
          </p:cNvPr>
          <p:cNvPicPr>
            <a:picLocks noChangeAspect="1"/>
          </p:cNvPicPr>
          <p:nvPr/>
        </p:nvPicPr>
        <p:blipFill>
          <a:blip r:embed="rId2"/>
          <a:stretch>
            <a:fillRect/>
          </a:stretch>
        </p:blipFill>
        <p:spPr>
          <a:xfrm>
            <a:off x="0" y="871264"/>
            <a:ext cx="9144000" cy="5115472"/>
          </a:xfrm>
          <a:prstGeom prst="rect">
            <a:avLst/>
          </a:prstGeom>
        </p:spPr>
      </p:pic>
    </p:spTree>
    <p:extLst>
      <p:ext uri="{BB962C8B-B14F-4D97-AF65-F5344CB8AC3E}">
        <p14:creationId xmlns:p14="http://schemas.microsoft.com/office/powerpoint/2010/main" val="69396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556792"/>
            <a:ext cx="6870700" cy="4392488"/>
          </a:xfrm>
        </p:spPr>
        <p:txBody>
          <a:bodyPr/>
          <a:lstStyle/>
          <a:p>
            <a:r>
              <a:rPr lang="nl-NL" dirty="0"/>
              <a:t>We kunnen heel veel voorbeelden geven van toegestane werkzaamheden maar….</a:t>
            </a:r>
            <a:br>
              <a:rPr lang="nl-NL" dirty="0"/>
            </a:br>
            <a:br>
              <a:rPr lang="nl-NL" dirty="0"/>
            </a:br>
            <a:r>
              <a:rPr lang="nl-NL" sz="5400" dirty="0">
                <a:solidFill>
                  <a:schemeClr val="accent6">
                    <a:lumMod val="75000"/>
                  </a:schemeClr>
                </a:solidFill>
                <a:latin typeface="Script MT Bold" panose="03040602040607080904" pitchFamily="66" charset="0"/>
              </a:rPr>
              <a:t>Elk monument is uniek</a:t>
            </a:r>
            <a:br>
              <a:rPr lang="nl-NL" dirty="0"/>
            </a:br>
            <a:br>
              <a:rPr lang="nl-NL" dirty="0"/>
            </a:br>
            <a:r>
              <a:rPr lang="nl-NL" dirty="0"/>
              <a:t>en dus is afstemmen van wat kan en mag</a:t>
            </a:r>
            <a:br>
              <a:rPr lang="nl-NL" dirty="0"/>
            </a:br>
            <a:r>
              <a:rPr lang="nl-NL" dirty="0"/>
              <a:t> </a:t>
            </a:r>
            <a:br>
              <a:rPr lang="nl-NL" dirty="0"/>
            </a:br>
            <a:r>
              <a:rPr lang="nl-NL" sz="5400" dirty="0">
                <a:solidFill>
                  <a:srgbClr val="00B050"/>
                </a:solidFill>
                <a:latin typeface="Algerian" panose="04020705040A02060702" pitchFamily="82" charset="0"/>
              </a:rPr>
              <a:t>MAATWERK</a:t>
            </a:r>
          </a:p>
        </p:txBody>
      </p:sp>
    </p:spTree>
    <p:extLst>
      <p:ext uri="{BB962C8B-B14F-4D97-AF65-F5344CB8AC3E}">
        <p14:creationId xmlns:p14="http://schemas.microsoft.com/office/powerpoint/2010/main" val="850153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Elk monument is uniek</a:t>
            </a:r>
          </a:p>
        </p:txBody>
      </p:sp>
      <p:pic>
        <p:nvPicPr>
          <p:cNvPr id="13" name="Afbeelding 12">
            <a:extLst>
              <a:ext uri="{FF2B5EF4-FFF2-40B4-BE49-F238E27FC236}">
                <a16:creationId xmlns:a16="http://schemas.microsoft.com/office/drawing/2014/main" id="{BCF5C656-6C03-DD89-64D0-8C3C8F8A3A52}"/>
              </a:ext>
            </a:extLst>
          </p:cNvPr>
          <p:cNvPicPr>
            <a:picLocks noChangeAspect="1"/>
          </p:cNvPicPr>
          <p:nvPr/>
        </p:nvPicPr>
        <p:blipFill>
          <a:blip r:embed="rId2"/>
          <a:stretch>
            <a:fillRect/>
          </a:stretch>
        </p:blipFill>
        <p:spPr>
          <a:xfrm>
            <a:off x="300948" y="1268760"/>
            <a:ext cx="2420622" cy="2160000"/>
          </a:xfrm>
          <a:prstGeom prst="rect">
            <a:avLst/>
          </a:prstGeom>
        </p:spPr>
      </p:pic>
      <p:pic>
        <p:nvPicPr>
          <p:cNvPr id="9" name="Afbeelding 8">
            <a:extLst>
              <a:ext uri="{FF2B5EF4-FFF2-40B4-BE49-F238E27FC236}">
                <a16:creationId xmlns:a16="http://schemas.microsoft.com/office/drawing/2014/main" id="{1434D515-8541-F243-69D1-36BF469BCD96}"/>
              </a:ext>
            </a:extLst>
          </p:cNvPr>
          <p:cNvPicPr>
            <a:picLocks noChangeAspect="1"/>
          </p:cNvPicPr>
          <p:nvPr/>
        </p:nvPicPr>
        <p:blipFill>
          <a:blip r:embed="rId3"/>
          <a:stretch>
            <a:fillRect/>
          </a:stretch>
        </p:blipFill>
        <p:spPr>
          <a:xfrm>
            <a:off x="5274290" y="1268760"/>
            <a:ext cx="1801229" cy="2160000"/>
          </a:xfrm>
          <a:prstGeom prst="rect">
            <a:avLst/>
          </a:prstGeom>
        </p:spPr>
      </p:pic>
      <p:pic>
        <p:nvPicPr>
          <p:cNvPr id="12" name="Afbeelding 11">
            <a:extLst>
              <a:ext uri="{FF2B5EF4-FFF2-40B4-BE49-F238E27FC236}">
                <a16:creationId xmlns:a16="http://schemas.microsoft.com/office/drawing/2014/main" id="{EFD2568E-FB34-1F84-AA60-E2C4E0B123EA}"/>
              </a:ext>
            </a:extLst>
          </p:cNvPr>
          <p:cNvPicPr>
            <a:picLocks noChangeAspect="1"/>
          </p:cNvPicPr>
          <p:nvPr/>
        </p:nvPicPr>
        <p:blipFill>
          <a:blip r:embed="rId4"/>
          <a:stretch>
            <a:fillRect/>
          </a:stretch>
        </p:blipFill>
        <p:spPr>
          <a:xfrm>
            <a:off x="1907704" y="3552796"/>
            <a:ext cx="2730979" cy="2160000"/>
          </a:xfrm>
          <a:prstGeom prst="rect">
            <a:avLst/>
          </a:prstGeom>
        </p:spPr>
      </p:pic>
      <p:pic>
        <p:nvPicPr>
          <p:cNvPr id="17" name="Afbeelding 16">
            <a:extLst>
              <a:ext uri="{FF2B5EF4-FFF2-40B4-BE49-F238E27FC236}">
                <a16:creationId xmlns:a16="http://schemas.microsoft.com/office/drawing/2014/main" id="{F2B82E9F-8CB4-AF2E-472B-A7E21E647C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750"/>
          <a:stretch/>
        </p:blipFill>
        <p:spPr>
          <a:xfrm rot="5400000">
            <a:off x="2899935" y="1286755"/>
            <a:ext cx="2195990" cy="2160000"/>
          </a:xfrm>
          <a:prstGeom prst="rect">
            <a:avLst/>
          </a:prstGeom>
        </p:spPr>
      </p:pic>
      <p:pic>
        <p:nvPicPr>
          <p:cNvPr id="21" name="Afbeelding 20">
            <a:extLst>
              <a:ext uri="{FF2B5EF4-FFF2-40B4-BE49-F238E27FC236}">
                <a16:creationId xmlns:a16="http://schemas.microsoft.com/office/drawing/2014/main" id="{811D8DD7-8F10-77A0-3E1C-4A4E9996FC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800" r="4445"/>
          <a:stretch/>
        </p:blipFill>
        <p:spPr>
          <a:xfrm rot="5400000">
            <a:off x="4540915" y="3876676"/>
            <a:ext cx="2160000" cy="1512242"/>
          </a:xfrm>
          <a:prstGeom prst="rect">
            <a:avLst/>
          </a:prstGeom>
        </p:spPr>
      </p:pic>
      <p:pic>
        <p:nvPicPr>
          <p:cNvPr id="23" name="Afbeelding 22">
            <a:extLst>
              <a:ext uri="{FF2B5EF4-FFF2-40B4-BE49-F238E27FC236}">
                <a16:creationId xmlns:a16="http://schemas.microsoft.com/office/drawing/2014/main" id="{65CA2696-CB30-70CA-23C9-0D6076AA7924}"/>
              </a:ext>
            </a:extLst>
          </p:cNvPr>
          <p:cNvPicPr>
            <a:picLocks noChangeAspect="1"/>
          </p:cNvPicPr>
          <p:nvPr/>
        </p:nvPicPr>
        <p:blipFill>
          <a:blip r:embed="rId7"/>
          <a:stretch>
            <a:fillRect/>
          </a:stretch>
        </p:blipFill>
        <p:spPr>
          <a:xfrm>
            <a:off x="299969" y="3552796"/>
            <a:ext cx="1436890" cy="2160000"/>
          </a:xfrm>
          <a:prstGeom prst="rect">
            <a:avLst/>
          </a:prstGeom>
        </p:spPr>
      </p:pic>
      <p:pic>
        <p:nvPicPr>
          <p:cNvPr id="25" name="Afbeelding 24">
            <a:extLst>
              <a:ext uri="{FF2B5EF4-FFF2-40B4-BE49-F238E27FC236}">
                <a16:creationId xmlns:a16="http://schemas.microsoft.com/office/drawing/2014/main" id="{D3C175BE-C60A-9F67-E8E0-3AED025AB781}"/>
              </a:ext>
            </a:extLst>
          </p:cNvPr>
          <p:cNvPicPr>
            <a:picLocks noChangeAspect="1"/>
          </p:cNvPicPr>
          <p:nvPr/>
        </p:nvPicPr>
        <p:blipFill>
          <a:blip r:embed="rId8"/>
          <a:stretch>
            <a:fillRect/>
          </a:stretch>
        </p:blipFill>
        <p:spPr>
          <a:xfrm>
            <a:off x="6494522" y="3552796"/>
            <a:ext cx="1464798" cy="2160000"/>
          </a:xfrm>
          <a:prstGeom prst="rect">
            <a:avLst/>
          </a:prstGeom>
        </p:spPr>
      </p:pic>
    </p:spTree>
    <p:extLst>
      <p:ext uri="{BB962C8B-B14F-4D97-AF65-F5344CB8AC3E}">
        <p14:creationId xmlns:p14="http://schemas.microsoft.com/office/powerpoint/2010/main" val="2983538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556792"/>
            <a:ext cx="6870700" cy="4392488"/>
          </a:xfrm>
        </p:spPr>
        <p:txBody>
          <a:bodyPr/>
          <a:lstStyle/>
          <a:p>
            <a:r>
              <a:rPr lang="nl-NL" dirty="0"/>
              <a:t>….maar we willen u wel graag helpen om uw verduurzamingsplannen te realiseren binnen de kaders waarbij we met elkaar het behoud van het monument voor ogen hebben.</a:t>
            </a:r>
            <a:endParaRPr lang="nl-NL" sz="5400" dirty="0">
              <a:solidFill>
                <a:srgbClr val="00B050"/>
              </a:solidFill>
              <a:latin typeface="Algerian" panose="04020705040A02060702" pitchFamily="82" charset="0"/>
            </a:endParaRPr>
          </a:p>
        </p:txBody>
      </p:sp>
      <p:pic>
        <p:nvPicPr>
          <p:cNvPr id="4" name="Afbeelding 3">
            <a:extLst>
              <a:ext uri="{FF2B5EF4-FFF2-40B4-BE49-F238E27FC236}">
                <a16:creationId xmlns:a16="http://schemas.microsoft.com/office/drawing/2014/main" id="{F6F90FB5-0701-45B8-465C-66F1560A4E27}"/>
              </a:ext>
            </a:extLst>
          </p:cNvPr>
          <p:cNvPicPr>
            <a:picLocks noChangeAspect="1"/>
          </p:cNvPicPr>
          <p:nvPr/>
        </p:nvPicPr>
        <p:blipFill>
          <a:blip r:embed="rId2"/>
          <a:stretch>
            <a:fillRect/>
          </a:stretch>
        </p:blipFill>
        <p:spPr>
          <a:xfrm>
            <a:off x="2003078" y="3223488"/>
            <a:ext cx="4972744" cy="3315163"/>
          </a:xfrm>
          <a:prstGeom prst="rect">
            <a:avLst/>
          </a:prstGeom>
        </p:spPr>
      </p:pic>
    </p:spTree>
    <p:extLst>
      <p:ext uri="{BB962C8B-B14F-4D97-AF65-F5344CB8AC3E}">
        <p14:creationId xmlns:p14="http://schemas.microsoft.com/office/powerpoint/2010/main" val="1620747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 monumenten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700808"/>
            <a:ext cx="7262316" cy="4904778"/>
          </a:xfrm>
        </p:spPr>
        <p:txBody>
          <a:bodyPr/>
          <a:lstStyle/>
          <a:p>
            <a:r>
              <a:rPr lang="nl-NL" sz="2000" dirty="0"/>
              <a:t>Vanuit Rijk heeft de RCE een hulpmiddel gemaakt om u in de planvorming te helpen met keuzes en mogelijkheden</a:t>
            </a:r>
            <a:br>
              <a:rPr lang="nl-NL" sz="2000" dirty="0"/>
            </a:br>
            <a:br>
              <a:rPr lang="nl-NL" sz="2000" dirty="0"/>
            </a:br>
            <a:r>
              <a:rPr lang="nl-NL" sz="2000" i="1" dirty="0">
                <a:solidFill>
                  <a:schemeClr val="accent6">
                    <a:lumMod val="75000"/>
                  </a:schemeClr>
                </a:solidFill>
              </a:rPr>
              <a:t>Afwegingskader voor vergunningverlening:</a:t>
            </a:r>
            <a:br>
              <a:rPr lang="nl-NL" dirty="0"/>
            </a:br>
            <a:endParaRPr lang="nl-NL" dirty="0"/>
          </a:p>
        </p:txBody>
      </p:sp>
      <p:pic>
        <p:nvPicPr>
          <p:cNvPr id="4" name="Afbeelding 3">
            <a:extLst>
              <a:ext uri="{FF2B5EF4-FFF2-40B4-BE49-F238E27FC236}">
                <a16:creationId xmlns:a16="http://schemas.microsoft.com/office/drawing/2014/main" id="{CC9719D5-55B7-C259-A8C1-E448C2B847FC}"/>
              </a:ext>
            </a:extLst>
          </p:cNvPr>
          <p:cNvPicPr>
            <a:picLocks noChangeAspect="1"/>
          </p:cNvPicPr>
          <p:nvPr/>
        </p:nvPicPr>
        <p:blipFill>
          <a:blip r:embed="rId2"/>
          <a:stretch>
            <a:fillRect/>
          </a:stretch>
        </p:blipFill>
        <p:spPr>
          <a:xfrm>
            <a:off x="1458746" y="3026939"/>
            <a:ext cx="2737261" cy="3354389"/>
          </a:xfrm>
          <a:prstGeom prst="rect">
            <a:avLst/>
          </a:prstGeom>
        </p:spPr>
      </p:pic>
      <p:pic>
        <p:nvPicPr>
          <p:cNvPr id="8" name="Afbeelding 7">
            <a:extLst>
              <a:ext uri="{FF2B5EF4-FFF2-40B4-BE49-F238E27FC236}">
                <a16:creationId xmlns:a16="http://schemas.microsoft.com/office/drawing/2014/main" id="{34BB2930-9BF2-0937-597B-74786A89D910}"/>
              </a:ext>
            </a:extLst>
          </p:cNvPr>
          <p:cNvPicPr>
            <a:picLocks noChangeAspect="1"/>
          </p:cNvPicPr>
          <p:nvPr/>
        </p:nvPicPr>
        <p:blipFill rotWithShape="1">
          <a:blip r:embed="rId3"/>
          <a:srcRect t="1095" b="2847"/>
          <a:stretch/>
        </p:blipFill>
        <p:spPr>
          <a:xfrm>
            <a:off x="4196006" y="3026938"/>
            <a:ext cx="2824266" cy="3354389"/>
          </a:xfrm>
          <a:prstGeom prst="rect">
            <a:avLst/>
          </a:prstGeom>
        </p:spPr>
      </p:pic>
      <p:sp>
        <p:nvSpPr>
          <p:cNvPr id="10" name="Tekstvak 9">
            <a:extLst>
              <a:ext uri="{FF2B5EF4-FFF2-40B4-BE49-F238E27FC236}">
                <a16:creationId xmlns:a16="http://schemas.microsoft.com/office/drawing/2014/main" id="{DDD60FAA-ECD1-7A78-FB74-442DC9ADE55E}"/>
              </a:ext>
            </a:extLst>
          </p:cNvPr>
          <p:cNvSpPr txBox="1"/>
          <p:nvPr/>
        </p:nvSpPr>
        <p:spPr>
          <a:xfrm>
            <a:off x="1331640" y="6354957"/>
            <a:ext cx="8270429"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200" b="0" i="1" u="none" strike="noStrike" kern="1200" cap="none" spc="0" normalizeH="0" baseline="0" noProof="0" dirty="0">
                <a:ln>
                  <a:noFill/>
                </a:ln>
                <a:solidFill>
                  <a:srgbClr val="DA0268">
                    <a:lumMod val="75000"/>
                  </a:srgbClr>
                </a:solidFill>
                <a:effectLst/>
                <a:uLnTx/>
                <a:uFillTx/>
                <a:latin typeface="Arial" charset="0"/>
                <a:ea typeface="+mn-ea"/>
                <a:cs typeface="+mn-cs"/>
              </a:rPr>
              <a:t>https://www.cultureelerfgoed.nl/publicaties/publicaties/2023/01/01/afwegingskader-verduurzamen-monumenten</a:t>
            </a:r>
          </a:p>
        </p:txBody>
      </p:sp>
    </p:spTree>
    <p:extLst>
      <p:ext uri="{BB962C8B-B14F-4D97-AF65-F5344CB8AC3E}">
        <p14:creationId xmlns:p14="http://schemas.microsoft.com/office/powerpoint/2010/main" val="3220041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Groene menukaart</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556792"/>
            <a:ext cx="6870700" cy="720080"/>
          </a:xfrm>
        </p:spPr>
        <p:txBody>
          <a:bodyPr/>
          <a:lstStyle/>
          <a:p>
            <a:r>
              <a:rPr lang="nl-NL" dirty="0"/>
              <a:t>Hulp bij planvorming is de Groene Menukaart</a:t>
            </a:r>
            <a:br>
              <a:rPr lang="nl-NL" dirty="0"/>
            </a:br>
            <a:r>
              <a:rPr lang="nl-NL" dirty="0"/>
              <a:t>met tips en ideeën en mogelijkheden</a:t>
            </a:r>
            <a:endParaRPr lang="nl-NL" sz="5400" dirty="0">
              <a:solidFill>
                <a:srgbClr val="00B050"/>
              </a:solidFill>
              <a:latin typeface="Algerian" panose="04020705040A02060702" pitchFamily="82" charset="0"/>
            </a:endParaRPr>
          </a:p>
        </p:txBody>
      </p:sp>
      <p:pic>
        <p:nvPicPr>
          <p:cNvPr id="4" name="Afbeelding 3">
            <a:extLst>
              <a:ext uri="{FF2B5EF4-FFF2-40B4-BE49-F238E27FC236}">
                <a16:creationId xmlns:a16="http://schemas.microsoft.com/office/drawing/2014/main" id="{9F88E52E-B7B5-5175-1156-4D0AA421AAE4}"/>
              </a:ext>
            </a:extLst>
          </p:cNvPr>
          <p:cNvPicPr>
            <a:picLocks noChangeAspect="1"/>
          </p:cNvPicPr>
          <p:nvPr/>
        </p:nvPicPr>
        <p:blipFill>
          <a:blip r:embed="rId2"/>
          <a:stretch>
            <a:fillRect/>
          </a:stretch>
        </p:blipFill>
        <p:spPr>
          <a:xfrm>
            <a:off x="943310" y="3124051"/>
            <a:ext cx="7092280" cy="3515537"/>
          </a:xfrm>
          <a:prstGeom prst="rect">
            <a:avLst/>
          </a:prstGeom>
        </p:spPr>
      </p:pic>
      <p:sp>
        <p:nvSpPr>
          <p:cNvPr id="8" name="Tekstvak 7">
            <a:extLst>
              <a:ext uri="{FF2B5EF4-FFF2-40B4-BE49-F238E27FC236}">
                <a16:creationId xmlns:a16="http://schemas.microsoft.com/office/drawing/2014/main" id="{281E51E0-1572-8C16-FFDB-DCCF6405E766}"/>
              </a:ext>
            </a:extLst>
          </p:cNvPr>
          <p:cNvSpPr txBox="1"/>
          <p:nvPr/>
        </p:nvSpPr>
        <p:spPr>
          <a:xfrm>
            <a:off x="1187624" y="2686340"/>
            <a:ext cx="6988076"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000" b="1" i="0" u="none" strike="noStrike" kern="1200" cap="none" spc="0" normalizeH="0" baseline="0" noProof="0" dirty="0">
                <a:ln>
                  <a:noFill/>
                </a:ln>
                <a:solidFill>
                  <a:srgbClr val="00B050"/>
                </a:solidFill>
                <a:effectLst/>
                <a:uLnTx/>
                <a:uFillTx/>
                <a:latin typeface="Arial" charset="0"/>
                <a:ea typeface="+mn-ea"/>
                <a:cs typeface="+mn-cs"/>
              </a:rPr>
              <a:t>https://www.degroenemenukaart.nl/nl/zwolle</a:t>
            </a:r>
          </a:p>
        </p:txBody>
      </p:sp>
    </p:spTree>
    <p:extLst>
      <p:ext uri="{BB962C8B-B14F-4D97-AF65-F5344CB8AC3E}">
        <p14:creationId xmlns:p14="http://schemas.microsoft.com/office/powerpoint/2010/main" val="1803223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Groene menukaart</a:t>
            </a:r>
          </a:p>
        </p:txBody>
      </p:sp>
      <p:pic>
        <p:nvPicPr>
          <p:cNvPr id="9" name="Afbeelding 8">
            <a:extLst>
              <a:ext uri="{FF2B5EF4-FFF2-40B4-BE49-F238E27FC236}">
                <a16:creationId xmlns:a16="http://schemas.microsoft.com/office/drawing/2014/main" id="{2DDFAD7B-F657-222C-3620-8A5BB1B226FB}"/>
              </a:ext>
            </a:extLst>
          </p:cNvPr>
          <p:cNvPicPr>
            <a:picLocks noChangeAspect="1"/>
          </p:cNvPicPr>
          <p:nvPr/>
        </p:nvPicPr>
        <p:blipFill>
          <a:blip r:embed="rId2"/>
          <a:stretch>
            <a:fillRect/>
          </a:stretch>
        </p:blipFill>
        <p:spPr>
          <a:xfrm>
            <a:off x="206374" y="1628800"/>
            <a:ext cx="8566151" cy="4324143"/>
          </a:xfrm>
          <a:prstGeom prst="rect">
            <a:avLst/>
          </a:prstGeom>
        </p:spPr>
      </p:pic>
    </p:spTree>
    <p:extLst>
      <p:ext uri="{BB962C8B-B14F-4D97-AF65-F5344CB8AC3E}">
        <p14:creationId xmlns:p14="http://schemas.microsoft.com/office/powerpoint/2010/main" val="38247762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4883E817-A257-0D3A-0178-340B77AC9A83}"/>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76A19E0-301B-46AF-AD14-6EB26308D7FE}" type="slidenum">
              <a:rPr kumimoji="0" lang="nl-NL"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ijdelijke aanduiding voor voettekst 4">
            <a:extLst>
              <a:ext uri="{FF2B5EF4-FFF2-40B4-BE49-F238E27FC236}">
                <a16:creationId xmlns:a16="http://schemas.microsoft.com/office/drawing/2014/main" id="{4BC99924-3537-B97D-145A-768EA575FACB}"/>
              </a:ext>
            </a:extLst>
          </p:cNvPr>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Arial" charset="0"/>
                <a:ea typeface="+mn-ea"/>
                <a:cs typeface="+mn-cs"/>
              </a:rPr>
              <a:t>Groene Menukaart</a:t>
            </a:r>
          </a:p>
        </p:txBody>
      </p:sp>
      <p:pic>
        <p:nvPicPr>
          <p:cNvPr id="7" name="Afbeelding 6">
            <a:extLst>
              <a:ext uri="{FF2B5EF4-FFF2-40B4-BE49-F238E27FC236}">
                <a16:creationId xmlns:a16="http://schemas.microsoft.com/office/drawing/2014/main" id="{9B0A043A-BD74-B0C9-A8E9-45172769B5E4}"/>
              </a:ext>
            </a:extLst>
          </p:cNvPr>
          <p:cNvPicPr>
            <a:picLocks noChangeAspect="1"/>
          </p:cNvPicPr>
          <p:nvPr/>
        </p:nvPicPr>
        <p:blipFill>
          <a:blip r:embed="rId2"/>
          <a:stretch>
            <a:fillRect/>
          </a:stretch>
        </p:blipFill>
        <p:spPr>
          <a:xfrm>
            <a:off x="433438" y="1268760"/>
            <a:ext cx="8172400" cy="4490217"/>
          </a:xfrm>
          <a:prstGeom prst="rect">
            <a:avLst/>
          </a:prstGeom>
        </p:spPr>
      </p:pic>
      <p:pic>
        <p:nvPicPr>
          <p:cNvPr id="9" name="Afbeelding 8">
            <a:extLst>
              <a:ext uri="{FF2B5EF4-FFF2-40B4-BE49-F238E27FC236}">
                <a16:creationId xmlns:a16="http://schemas.microsoft.com/office/drawing/2014/main" id="{01AF6829-C8B0-8298-E33D-C829834F48DE}"/>
              </a:ext>
            </a:extLst>
          </p:cNvPr>
          <p:cNvPicPr>
            <a:picLocks noChangeAspect="1"/>
          </p:cNvPicPr>
          <p:nvPr/>
        </p:nvPicPr>
        <p:blipFill>
          <a:blip r:embed="rId3"/>
          <a:stretch>
            <a:fillRect/>
          </a:stretch>
        </p:blipFill>
        <p:spPr>
          <a:xfrm>
            <a:off x="974453" y="1628800"/>
            <a:ext cx="7812360" cy="2457113"/>
          </a:xfrm>
          <a:prstGeom prst="rect">
            <a:avLst/>
          </a:prstGeom>
        </p:spPr>
      </p:pic>
      <p:pic>
        <p:nvPicPr>
          <p:cNvPr id="11" name="Afbeelding 10">
            <a:extLst>
              <a:ext uri="{FF2B5EF4-FFF2-40B4-BE49-F238E27FC236}">
                <a16:creationId xmlns:a16="http://schemas.microsoft.com/office/drawing/2014/main" id="{11650E1A-43C1-898B-DC79-F9630DA8DDFD}"/>
              </a:ext>
            </a:extLst>
          </p:cNvPr>
          <p:cNvPicPr>
            <a:picLocks noChangeAspect="1"/>
          </p:cNvPicPr>
          <p:nvPr/>
        </p:nvPicPr>
        <p:blipFill>
          <a:blip r:embed="rId4"/>
          <a:stretch>
            <a:fillRect/>
          </a:stretch>
        </p:blipFill>
        <p:spPr>
          <a:xfrm>
            <a:off x="1835696" y="946623"/>
            <a:ext cx="5049849" cy="5758977"/>
          </a:xfrm>
          <a:prstGeom prst="rect">
            <a:avLst/>
          </a:prstGeom>
        </p:spPr>
      </p:pic>
      <p:pic>
        <p:nvPicPr>
          <p:cNvPr id="13" name="Afbeelding 12">
            <a:extLst>
              <a:ext uri="{FF2B5EF4-FFF2-40B4-BE49-F238E27FC236}">
                <a16:creationId xmlns:a16="http://schemas.microsoft.com/office/drawing/2014/main" id="{D78DE049-F779-EAAF-E11C-2462974C80DB}"/>
              </a:ext>
            </a:extLst>
          </p:cNvPr>
          <p:cNvPicPr>
            <a:picLocks noChangeAspect="1"/>
          </p:cNvPicPr>
          <p:nvPr/>
        </p:nvPicPr>
        <p:blipFill>
          <a:blip r:embed="rId5"/>
          <a:stretch>
            <a:fillRect/>
          </a:stretch>
        </p:blipFill>
        <p:spPr>
          <a:xfrm>
            <a:off x="2034376" y="877075"/>
            <a:ext cx="4970523" cy="5898071"/>
          </a:xfrm>
          <a:prstGeom prst="rect">
            <a:avLst/>
          </a:prstGeom>
        </p:spPr>
      </p:pic>
    </p:spTree>
    <p:extLst>
      <p:ext uri="{BB962C8B-B14F-4D97-AF65-F5344CB8AC3E}">
        <p14:creationId xmlns:p14="http://schemas.microsoft.com/office/powerpoint/2010/main" val="255002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Handreiking</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467544" y="1268760"/>
            <a:ext cx="8208912" cy="1296144"/>
          </a:xfrm>
        </p:spPr>
        <p:txBody>
          <a:bodyPr/>
          <a:lstStyle/>
          <a:p>
            <a:r>
              <a:rPr lang="nl-NL" dirty="0"/>
              <a:t>Specifiek voor de Krekenbuurt is een handreiking gemaakt voor onderhoud en wijziging van de woningen in de Krekenbuurt </a:t>
            </a:r>
            <a:endParaRPr lang="nl-NL" sz="5400" dirty="0">
              <a:solidFill>
                <a:srgbClr val="00B050"/>
              </a:solidFill>
              <a:latin typeface="Algerian" panose="04020705040A02060702" pitchFamily="82" charset="0"/>
            </a:endParaRPr>
          </a:p>
        </p:txBody>
      </p:sp>
      <p:pic>
        <p:nvPicPr>
          <p:cNvPr id="6" name="Afbeelding 5">
            <a:extLst>
              <a:ext uri="{FF2B5EF4-FFF2-40B4-BE49-F238E27FC236}">
                <a16:creationId xmlns:a16="http://schemas.microsoft.com/office/drawing/2014/main" id="{0198AE18-65C2-F037-F25B-092360AFD431}"/>
              </a:ext>
            </a:extLst>
          </p:cNvPr>
          <p:cNvPicPr>
            <a:picLocks noChangeAspect="1"/>
          </p:cNvPicPr>
          <p:nvPr/>
        </p:nvPicPr>
        <p:blipFill>
          <a:blip r:embed="rId2"/>
          <a:stretch>
            <a:fillRect/>
          </a:stretch>
        </p:blipFill>
        <p:spPr>
          <a:xfrm>
            <a:off x="827584" y="2488524"/>
            <a:ext cx="2905757" cy="3960000"/>
          </a:xfrm>
          <a:prstGeom prst="rect">
            <a:avLst/>
          </a:prstGeom>
        </p:spPr>
      </p:pic>
      <p:pic>
        <p:nvPicPr>
          <p:cNvPr id="10" name="Afbeelding 9">
            <a:extLst>
              <a:ext uri="{FF2B5EF4-FFF2-40B4-BE49-F238E27FC236}">
                <a16:creationId xmlns:a16="http://schemas.microsoft.com/office/drawing/2014/main" id="{104C70B1-E717-1A57-200B-63AAAA6E6F3A}"/>
              </a:ext>
            </a:extLst>
          </p:cNvPr>
          <p:cNvPicPr>
            <a:picLocks noChangeAspect="1"/>
          </p:cNvPicPr>
          <p:nvPr/>
        </p:nvPicPr>
        <p:blipFill>
          <a:blip r:embed="rId3"/>
          <a:stretch>
            <a:fillRect/>
          </a:stretch>
        </p:blipFill>
        <p:spPr>
          <a:xfrm>
            <a:off x="4139952" y="2485806"/>
            <a:ext cx="2795603" cy="3960000"/>
          </a:xfrm>
          <a:prstGeom prst="rect">
            <a:avLst/>
          </a:prstGeom>
        </p:spPr>
      </p:pic>
    </p:spTree>
    <p:extLst>
      <p:ext uri="{BB962C8B-B14F-4D97-AF65-F5344CB8AC3E}">
        <p14:creationId xmlns:p14="http://schemas.microsoft.com/office/powerpoint/2010/main" val="26306636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Uitvoeringsrichtlijnen</a:t>
            </a:r>
          </a:p>
        </p:txBody>
      </p:sp>
      <p:sp>
        <p:nvSpPr>
          <p:cNvPr id="3" name="Titel 2">
            <a:extLst>
              <a:ext uri="{FF2B5EF4-FFF2-40B4-BE49-F238E27FC236}">
                <a16:creationId xmlns:a16="http://schemas.microsoft.com/office/drawing/2014/main" id="{B8D67A74-7822-16F4-BF2B-F7717A4A74C0}"/>
              </a:ext>
            </a:extLst>
          </p:cNvPr>
          <p:cNvSpPr>
            <a:spLocks noGrp="1"/>
          </p:cNvSpPr>
          <p:nvPr>
            <p:ph type="title"/>
          </p:nvPr>
        </p:nvSpPr>
        <p:spPr>
          <a:xfrm>
            <a:off x="1054100" y="1556792"/>
            <a:ext cx="7694364" cy="720080"/>
          </a:xfrm>
        </p:spPr>
        <p:txBody>
          <a:bodyPr/>
          <a:lstStyle/>
          <a:p>
            <a:r>
              <a:rPr lang="nl-NL" dirty="0"/>
              <a:t>Uitvoeringsvoorschriften voor onderhoud en herstel van beschermde monumenten gemeente Zwolle</a:t>
            </a:r>
            <a:endParaRPr lang="nl-NL" sz="5400" dirty="0">
              <a:solidFill>
                <a:srgbClr val="00B050"/>
              </a:solidFill>
              <a:latin typeface="Algerian" panose="04020705040A02060702" pitchFamily="82" charset="0"/>
            </a:endParaRPr>
          </a:p>
        </p:txBody>
      </p:sp>
      <p:pic>
        <p:nvPicPr>
          <p:cNvPr id="6" name="Afbeelding 5">
            <a:extLst>
              <a:ext uri="{FF2B5EF4-FFF2-40B4-BE49-F238E27FC236}">
                <a16:creationId xmlns:a16="http://schemas.microsoft.com/office/drawing/2014/main" id="{E4E7A407-CD74-C8A0-8DB9-30591FF5F863}"/>
              </a:ext>
            </a:extLst>
          </p:cNvPr>
          <p:cNvPicPr>
            <a:picLocks noChangeAspect="1"/>
          </p:cNvPicPr>
          <p:nvPr/>
        </p:nvPicPr>
        <p:blipFill>
          <a:blip r:embed="rId2"/>
          <a:stretch>
            <a:fillRect/>
          </a:stretch>
        </p:blipFill>
        <p:spPr>
          <a:xfrm>
            <a:off x="971600" y="2677806"/>
            <a:ext cx="6516216" cy="3474459"/>
          </a:xfrm>
          <a:prstGeom prst="rect">
            <a:avLst/>
          </a:prstGeom>
        </p:spPr>
      </p:pic>
      <p:sp>
        <p:nvSpPr>
          <p:cNvPr id="10" name="Tekstvak 9">
            <a:extLst>
              <a:ext uri="{FF2B5EF4-FFF2-40B4-BE49-F238E27FC236}">
                <a16:creationId xmlns:a16="http://schemas.microsoft.com/office/drawing/2014/main" id="{1A7313F7-2B65-FDF4-0D33-4E79D6F2AB60}"/>
              </a:ext>
            </a:extLst>
          </p:cNvPr>
          <p:cNvSpPr txBox="1"/>
          <p:nvPr/>
        </p:nvSpPr>
        <p:spPr>
          <a:xfrm>
            <a:off x="950885" y="6245422"/>
            <a:ext cx="5958408"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0" i="1" u="none" strike="noStrike" kern="1200" cap="none" spc="0" normalizeH="0" baseline="0" noProof="0" dirty="0">
                <a:ln>
                  <a:noFill/>
                </a:ln>
                <a:solidFill>
                  <a:srgbClr val="DA0268">
                    <a:lumMod val="75000"/>
                  </a:srgbClr>
                </a:solidFill>
                <a:effectLst/>
                <a:uLnTx/>
                <a:uFillTx/>
                <a:latin typeface="Arial" charset="0"/>
                <a:ea typeface="+mn-ea"/>
                <a:cs typeface="+mn-cs"/>
              </a:rPr>
              <a:t>https://lokaleregelgeving.overheid.nl/CVDR34945/1</a:t>
            </a:r>
          </a:p>
        </p:txBody>
      </p:sp>
    </p:spTree>
    <p:extLst>
      <p:ext uri="{BB962C8B-B14F-4D97-AF65-F5344CB8AC3E}">
        <p14:creationId xmlns:p14="http://schemas.microsoft.com/office/powerpoint/2010/main" val="10662815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a:t>
            </a:r>
          </a:p>
        </p:txBody>
      </p:sp>
      <p:sp>
        <p:nvSpPr>
          <p:cNvPr id="10" name="Titel 2">
            <a:extLst>
              <a:ext uri="{FF2B5EF4-FFF2-40B4-BE49-F238E27FC236}">
                <a16:creationId xmlns:a16="http://schemas.microsoft.com/office/drawing/2014/main" id="{EDE78FB2-EE2F-8959-482F-30591C8A674E}"/>
              </a:ext>
            </a:extLst>
          </p:cNvPr>
          <p:cNvSpPr txBox="1">
            <a:spLocks/>
          </p:cNvSpPr>
          <p:nvPr/>
        </p:nvSpPr>
        <p:spPr bwMode="auto">
          <a:xfrm>
            <a:off x="1059411" y="1376535"/>
            <a:ext cx="6870700" cy="828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1" i="0" u="none" strike="noStrike" kern="0" cap="none" spc="0" normalizeH="0" baseline="0" noProof="0" dirty="0">
                <a:ln>
                  <a:noFill/>
                </a:ln>
                <a:solidFill>
                  <a:srgbClr val="000000"/>
                </a:solidFill>
                <a:effectLst/>
                <a:uLnTx/>
                <a:uFillTx/>
                <a:latin typeface="Arial"/>
                <a:ea typeface="+mj-ea"/>
                <a:cs typeface="+mj-cs"/>
              </a:rPr>
              <a:t>Beglazing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sp>
        <p:nvSpPr>
          <p:cNvPr id="4" name="Titel 2">
            <a:extLst>
              <a:ext uri="{FF2B5EF4-FFF2-40B4-BE49-F238E27FC236}">
                <a16:creationId xmlns:a16="http://schemas.microsoft.com/office/drawing/2014/main" id="{3D513F95-E361-A553-CCE2-F6D768D41D3C}"/>
              </a:ext>
            </a:extLst>
          </p:cNvPr>
          <p:cNvSpPr txBox="1">
            <a:spLocks/>
          </p:cNvSpPr>
          <p:nvPr/>
        </p:nvSpPr>
        <p:spPr bwMode="auto">
          <a:xfrm>
            <a:off x="1049748" y="1916833"/>
            <a:ext cx="7482692"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solidFill>
                  <a:srgbClr val="000000"/>
                </a:solidFill>
                <a:effectLst/>
                <a:uLnTx/>
                <a:uFillTx/>
                <a:latin typeface="Arial"/>
                <a:ea typeface="+mj-ea"/>
                <a:cs typeface="+mj-cs"/>
              </a:rPr>
              <a:t>Bij rijksmonumenten en gemeentelijke monumenten is de 1</a:t>
            </a:r>
            <a:r>
              <a:rPr kumimoji="0" lang="nl-NL" sz="2000" b="0" i="0" u="none" strike="noStrike" kern="0" cap="none" spc="0" normalizeH="0" baseline="30000" noProof="0" dirty="0">
                <a:ln>
                  <a:noFill/>
                </a:ln>
                <a:solidFill>
                  <a:srgbClr val="000000"/>
                </a:solidFill>
                <a:effectLst/>
                <a:uLnTx/>
                <a:uFillTx/>
                <a:latin typeface="Arial"/>
                <a:ea typeface="+mj-ea"/>
                <a:cs typeface="+mj-cs"/>
              </a:rPr>
              <a:t>e</a:t>
            </a:r>
            <a:r>
              <a:rPr kumimoji="0" lang="nl-NL" sz="2000" b="0" i="0" u="none" strike="noStrike" kern="0" cap="none" spc="0" normalizeH="0" baseline="0" noProof="0" dirty="0">
                <a:ln>
                  <a:noFill/>
                </a:ln>
                <a:solidFill>
                  <a:srgbClr val="000000"/>
                </a:solidFill>
                <a:effectLst/>
                <a:uLnTx/>
                <a:uFillTx/>
                <a:latin typeface="Arial"/>
                <a:ea typeface="+mj-ea"/>
                <a:cs typeface="+mj-cs"/>
              </a:rPr>
              <a:t> toets het bestaande glas. Als er </a:t>
            </a:r>
            <a:r>
              <a:rPr kumimoji="0" lang="nl-NL" sz="2000" b="0" i="0" u="none" strike="noStrike" kern="0" cap="none" spc="0" normalizeH="0" baseline="0" noProof="0" dirty="0">
                <a:ln>
                  <a:noFill/>
                </a:ln>
                <a:solidFill>
                  <a:srgbClr val="FF0000"/>
                </a:solidFill>
                <a:effectLst/>
                <a:uLnTx/>
                <a:uFillTx/>
                <a:latin typeface="Arial"/>
                <a:ea typeface="+mj-ea"/>
                <a:cs typeface="+mj-cs"/>
              </a:rPr>
              <a:t>bestaand historisch getrokken glas aanwezig</a:t>
            </a:r>
            <a:r>
              <a:rPr kumimoji="0" lang="nl-NL" sz="2000" b="0" i="0" u="none" strike="noStrike" kern="0" cap="none" spc="0" normalizeH="0" baseline="0" noProof="0" dirty="0">
                <a:ln>
                  <a:noFill/>
                </a:ln>
                <a:solidFill>
                  <a:srgbClr val="000000"/>
                </a:solidFill>
                <a:effectLst/>
                <a:uLnTx/>
                <a:uFillTx/>
                <a:latin typeface="Arial"/>
                <a:ea typeface="+mj-ea"/>
                <a:cs typeface="+mj-cs"/>
              </a:rPr>
              <a:t> is altijd nadere opname nodig.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000" b="0" i="0" u="none" strike="noStrike" kern="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solidFill>
                  <a:srgbClr val="000000"/>
                </a:solidFill>
                <a:effectLst/>
                <a:uLnTx/>
                <a:uFillTx/>
                <a:latin typeface="Arial"/>
                <a:ea typeface="+mj-ea"/>
                <a:cs typeface="+mj-cs"/>
              </a:rPr>
              <a:t>Belangrijk </a:t>
            </a:r>
            <a:r>
              <a:rPr kumimoji="0" lang="nl-NL" sz="2000" b="0" i="0" u="none" strike="noStrike" kern="0" cap="none" spc="0" normalizeH="0" baseline="0" noProof="0" dirty="0">
                <a:ln>
                  <a:noFill/>
                </a:ln>
                <a:solidFill>
                  <a:srgbClr val="FF0000"/>
                </a:solidFill>
                <a:effectLst/>
                <a:uLnTx/>
                <a:uFillTx/>
                <a:latin typeface="Arial"/>
                <a:ea typeface="+mj-ea"/>
                <a:cs typeface="+mj-cs"/>
              </a:rPr>
              <a:t>geen aantasting van de oorspronkelijke uitstraling </a:t>
            </a:r>
            <a:r>
              <a:rPr kumimoji="0" lang="nl-NL" sz="2000" b="0" i="0" u="none" strike="noStrike" kern="0" cap="none" spc="0" normalizeH="0" baseline="0" noProof="0" dirty="0">
                <a:ln>
                  <a:noFill/>
                </a:ln>
                <a:solidFill>
                  <a:srgbClr val="000000"/>
                </a:solidFill>
                <a:effectLst/>
                <a:uLnTx/>
                <a:uFillTx/>
                <a:latin typeface="Arial"/>
                <a:ea typeface="+mj-ea"/>
                <a:cs typeface="+mj-cs"/>
              </a:rPr>
              <a:t>zowel voor glasvlakken als glas-in-lood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000" b="0" i="0" u="none" strike="noStrike" kern="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000" b="0" i="0" u="none" strike="noStrike" kern="0" cap="none" spc="0" normalizeH="0" baseline="0" noProof="0" dirty="0">
                <a:ln>
                  <a:noFill/>
                </a:ln>
                <a:solidFill>
                  <a:srgbClr val="000000"/>
                </a:solidFill>
                <a:effectLst/>
                <a:uLnTx/>
                <a:uFillTx/>
                <a:latin typeface="Arial"/>
                <a:ea typeface="+mj-ea"/>
                <a:cs typeface="+mj-cs"/>
              </a:rPr>
              <a:t>Belangrijk </a:t>
            </a:r>
            <a:r>
              <a:rPr kumimoji="0" lang="nl-NL" sz="2000" b="0" i="0" u="none" strike="noStrike" kern="0" cap="none" spc="0" normalizeH="0" baseline="0" noProof="0" dirty="0">
                <a:ln>
                  <a:noFill/>
                </a:ln>
                <a:solidFill>
                  <a:srgbClr val="FF0000"/>
                </a:solidFill>
                <a:effectLst/>
                <a:uLnTx/>
                <a:uFillTx/>
                <a:latin typeface="Arial"/>
                <a:ea typeface="+mj-ea"/>
                <a:cs typeface="+mj-cs"/>
              </a:rPr>
              <a:t>geen aantasting van de oorspronkelijke detaillering </a:t>
            </a:r>
            <a:r>
              <a:rPr kumimoji="0" lang="nl-NL" sz="2000" b="0" i="0" u="none" strike="noStrike" kern="0" cap="none" spc="0" normalizeH="0" baseline="0" noProof="0" dirty="0">
                <a:ln>
                  <a:noFill/>
                </a:ln>
                <a:solidFill>
                  <a:srgbClr val="000000"/>
                </a:solidFill>
                <a:effectLst/>
                <a:uLnTx/>
                <a:uFillTx/>
                <a:latin typeface="Arial"/>
                <a:ea typeface="+mj-ea"/>
                <a:cs typeface="+mj-cs"/>
              </a:rPr>
              <a:t>van de ramen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324108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E731BC8-047F-0114-3272-4AE57D4F15F4}"/>
              </a:ext>
            </a:extLst>
          </p:cNvPr>
          <p:cNvPicPr>
            <a:picLocks noChangeAspect="1"/>
          </p:cNvPicPr>
          <p:nvPr/>
        </p:nvPicPr>
        <p:blipFill>
          <a:blip r:embed="rId2"/>
          <a:stretch>
            <a:fillRect/>
          </a:stretch>
        </p:blipFill>
        <p:spPr>
          <a:xfrm>
            <a:off x="0" y="853440"/>
            <a:ext cx="9144000" cy="5151120"/>
          </a:xfrm>
          <a:prstGeom prst="rect">
            <a:avLst/>
          </a:prstGeom>
        </p:spPr>
      </p:pic>
    </p:spTree>
    <p:extLst>
      <p:ext uri="{BB962C8B-B14F-4D97-AF65-F5344CB8AC3E}">
        <p14:creationId xmlns:p14="http://schemas.microsoft.com/office/powerpoint/2010/main" val="22960593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a:t>
            </a:r>
          </a:p>
        </p:txBody>
      </p:sp>
      <p:sp>
        <p:nvSpPr>
          <p:cNvPr id="10" name="Titel 2">
            <a:extLst>
              <a:ext uri="{FF2B5EF4-FFF2-40B4-BE49-F238E27FC236}">
                <a16:creationId xmlns:a16="http://schemas.microsoft.com/office/drawing/2014/main" id="{EDE78FB2-EE2F-8959-482F-30591C8A674E}"/>
              </a:ext>
            </a:extLst>
          </p:cNvPr>
          <p:cNvSpPr txBox="1">
            <a:spLocks/>
          </p:cNvSpPr>
          <p:nvPr/>
        </p:nvSpPr>
        <p:spPr bwMode="auto">
          <a:xfrm>
            <a:off x="1059411" y="1376535"/>
            <a:ext cx="6870700" cy="828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1" i="0" u="none" strike="noStrike" kern="0" cap="none" spc="0" normalizeH="0" baseline="0" noProof="0" dirty="0">
                <a:ln>
                  <a:noFill/>
                </a:ln>
                <a:solidFill>
                  <a:srgbClr val="000000"/>
                </a:solidFill>
                <a:effectLst/>
                <a:uLnTx/>
                <a:uFillTx/>
                <a:latin typeface="Arial"/>
                <a:ea typeface="+mj-ea"/>
                <a:cs typeface="+mj-cs"/>
              </a:rPr>
              <a:t>Beglazing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pic>
        <p:nvPicPr>
          <p:cNvPr id="3" name="Afbeelding 2">
            <a:extLst>
              <a:ext uri="{FF2B5EF4-FFF2-40B4-BE49-F238E27FC236}">
                <a16:creationId xmlns:a16="http://schemas.microsoft.com/office/drawing/2014/main" id="{3B4E3B23-8844-F4B1-DBFD-66E5757152A7}"/>
              </a:ext>
            </a:extLst>
          </p:cNvPr>
          <p:cNvPicPr>
            <a:picLocks noChangeAspect="1"/>
          </p:cNvPicPr>
          <p:nvPr/>
        </p:nvPicPr>
        <p:blipFill>
          <a:blip r:embed="rId2"/>
          <a:stretch>
            <a:fillRect/>
          </a:stretch>
        </p:blipFill>
        <p:spPr>
          <a:xfrm>
            <a:off x="1054100" y="1997277"/>
            <a:ext cx="6147288" cy="4555923"/>
          </a:xfrm>
          <a:prstGeom prst="rect">
            <a:avLst/>
          </a:prstGeom>
        </p:spPr>
      </p:pic>
      <p:sp>
        <p:nvSpPr>
          <p:cNvPr id="6" name="Tekstvak 5">
            <a:extLst>
              <a:ext uri="{FF2B5EF4-FFF2-40B4-BE49-F238E27FC236}">
                <a16:creationId xmlns:a16="http://schemas.microsoft.com/office/drawing/2014/main" id="{31E621B1-69EE-614F-9687-8FBC5FF6FC53}"/>
              </a:ext>
            </a:extLst>
          </p:cNvPr>
          <p:cNvSpPr txBox="1"/>
          <p:nvPr/>
        </p:nvSpPr>
        <p:spPr>
          <a:xfrm>
            <a:off x="6125590" y="1124744"/>
            <a:ext cx="1440159" cy="2400657"/>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nl-NL" sz="15000" b="0" i="0" u="none" strike="noStrike" kern="1200" cap="none" spc="0" normalizeH="0" baseline="0" noProof="0" dirty="0">
                <a:ln>
                  <a:noFill/>
                </a:ln>
                <a:solidFill>
                  <a:srgbClr val="00B050"/>
                </a:solidFill>
                <a:effectLst/>
                <a:uLnTx/>
                <a:uFillTx/>
                <a:latin typeface="Arial" charset="0"/>
                <a:ea typeface="+mn-ea"/>
                <a:cs typeface="+mn-cs"/>
              </a:rPr>
              <a:t>.</a:t>
            </a:r>
          </a:p>
        </p:txBody>
      </p:sp>
    </p:spTree>
    <p:extLst>
      <p:ext uri="{BB962C8B-B14F-4D97-AF65-F5344CB8AC3E}">
        <p14:creationId xmlns:p14="http://schemas.microsoft.com/office/powerpoint/2010/main" val="31785754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a:t>
            </a:r>
          </a:p>
        </p:txBody>
      </p:sp>
      <p:sp>
        <p:nvSpPr>
          <p:cNvPr id="10" name="Titel 2">
            <a:extLst>
              <a:ext uri="{FF2B5EF4-FFF2-40B4-BE49-F238E27FC236}">
                <a16:creationId xmlns:a16="http://schemas.microsoft.com/office/drawing/2014/main" id="{EDE78FB2-EE2F-8959-482F-30591C8A674E}"/>
              </a:ext>
            </a:extLst>
          </p:cNvPr>
          <p:cNvSpPr txBox="1">
            <a:spLocks/>
          </p:cNvSpPr>
          <p:nvPr/>
        </p:nvSpPr>
        <p:spPr bwMode="auto">
          <a:xfrm>
            <a:off x="1059411" y="1376535"/>
            <a:ext cx="6870700" cy="828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1" i="0" u="none" strike="noStrike" kern="0" cap="none" spc="0" normalizeH="0" baseline="0" noProof="0" dirty="0">
                <a:ln>
                  <a:noFill/>
                </a:ln>
                <a:solidFill>
                  <a:srgbClr val="000000"/>
                </a:solidFill>
                <a:effectLst/>
                <a:uLnTx/>
                <a:uFillTx/>
                <a:latin typeface="Arial"/>
                <a:ea typeface="+mj-ea"/>
                <a:cs typeface="+mj-cs"/>
              </a:rPr>
              <a:t>Zonnepanelen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pic>
        <p:nvPicPr>
          <p:cNvPr id="4" name="Afbeelding 3">
            <a:extLst>
              <a:ext uri="{FF2B5EF4-FFF2-40B4-BE49-F238E27FC236}">
                <a16:creationId xmlns:a16="http://schemas.microsoft.com/office/drawing/2014/main" id="{89C73C4B-D2B1-E959-C813-A6EAAC882692}"/>
              </a:ext>
            </a:extLst>
          </p:cNvPr>
          <p:cNvPicPr>
            <a:picLocks noChangeAspect="1"/>
          </p:cNvPicPr>
          <p:nvPr/>
        </p:nvPicPr>
        <p:blipFill>
          <a:blip r:embed="rId2"/>
          <a:stretch>
            <a:fillRect/>
          </a:stretch>
        </p:blipFill>
        <p:spPr>
          <a:xfrm>
            <a:off x="4183713" y="1376535"/>
            <a:ext cx="4759757" cy="2753952"/>
          </a:xfrm>
          <a:prstGeom prst="rect">
            <a:avLst/>
          </a:prstGeom>
        </p:spPr>
      </p:pic>
      <p:sp>
        <p:nvSpPr>
          <p:cNvPr id="6" name="Titel 2">
            <a:extLst>
              <a:ext uri="{FF2B5EF4-FFF2-40B4-BE49-F238E27FC236}">
                <a16:creationId xmlns:a16="http://schemas.microsoft.com/office/drawing/2014/main" id="{16CE4B8A-9E54-BBD3-4BE0-4DB0A8748A2E}"/>
              </a:ext>
            </a:extLst>
          </p:cNvPr>
          <p:cNvSpPr txBox="1">
            <a:spLocks/>
          </p:cNvSpPr>
          <p:nvPr/>
        </p:nvSpPr>
        <p:spPr bwMode="auto">
          <a:xfrm>
            <a:off x="1054100" y="4293096"/>
            <a:ext cx="7551738" cy="226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FF0000"/>
                </a:solidFill>
                <a:effectLst/>
                <a:uLnTx/>
                <a:uFillTx/>
                <a:latin typeface="Arial"/>
                <a:ea typeface="+mj-ea"/>
                <a:cs typeface="+mj-cs"/>
              </a:rPr>
              <a:t>Belangrijk: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FF0000"/>
                </a:solidFill>
                <a:effectLst/>
                <a:uLnTx/>
                <a:uFillTx/>
                <a:latin typeface="Arial"/>
                <a:ea typeface="+mj-ea"/>
                <a:cs typeface="+mj-cs"/>
              </a:rPr>
              <a:t>Ligt het pand binnen beschermd stadsgezicht of niet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FF0000"/>
                </a:solidFill>
                <a:effectLst/>
                <a:uLnTx/>
                <a:uFillTx/>
                <a:latin typeface="Arial"/>
                <a:ea typeface="+mj-ea"/>
                <a:cs typeface="+mj-cs"/>
              </a:rPr>
              <a:t>Is het pand een monument of niet.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FF0000"/>
                </a:solidFill>
                <a:effectLst/>
                <a:uLnTx/>
                <a:uFillTx/>
                <a:latin typeface="Arial"/>
                <a:ea typeface="+mj-ea"/>
                <a:cs typeface="+mj-cs"/>
              </a:rPr>
              <a:t>Zichtbaarheid vanaf openbaar toegankelijk gebied.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pic>
        <p:nvPicPr>
          <p:cNvPr id="9" name="Afbeelding 8">
            <a:extLst>
              <a:ext uri="{FF2B5EF4-FFF2-40B4-BE49-F238E27FC236}">
                <a16:creationId xmlns:a16="http://schemas.microsoft.com/office/drawing/2014/main" id="{13392A94-EF30-CB1F-04CD-5FB80471752E}"/>
              </a:ext>
            </a:extLst>
          </p:cNvPr>
          <p:cNvPicPr>
            <a:picLocks noChangeAspect="1"/>
          </p:cNvPicPr>
          <p:nvPr/>
        </p:nvPicPr>
        <p:blipFill>
          <a:blip r:embed="rId3"/>
          <a:stretch>
            <a:fillRect/>
          </a:stretch>
        </p:blipFill>
        <p:spPr>
          <a:xfrm>
            <a:off x="16743" y="2013338"/>
            <a:ext cx="3904116" cy="2093325"/>
          </a:xfrm>
          <a:prstGeom prst="rect">
            <a:avLst/>
          </a:prstGeom>
        </p:spPr>
      </p:pic>
    </p:spTree>
    <p:extLst>
      <p:ext uri="{BB962C8B-B14F-4D97-AF65-F5344CB8AC3E}">
        <p14:creationId xmlns:p14="http://schemas.microsoft.com/office/powerpoint/2010/main" val="19611068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a:t>
            </a:r>
          </a:p>
        </p:txBody>
      </p:sp>
      <p:pic>
        <p:nvPicPr>
          <p:cNvPr id="3" name="Afbeelding 2">
            <a:extLst>
              <a:ext uri="{FF2B5EF4-FFF2-40B4-BE49-F238E27FC236}">
                <a16:creationId xmlns:a16="http://schemas.microsoft.com/office/drawing/2014/main" id="{59532156-1B32-8EC6-93FE-193A8802CF54}"/>
              </a:ext>
            </a:extLst>
          </p:cNvPr>
          <p:cNvPicPr>
            <a:picLocks noChangeAspect="1"/>
          </p:cNvPicPr>
          <p:nvPr/>
        </p:nvPicPr>
        <p:blipFill>
          <a:blip r:embed="rId2"/>
          <a:stretch>
            <a:fillRect/>
          </a:stretch>
        </p:blipFill>
        <p:spPr>
          <a:xfrm>
            <a:off x="1054100" y="1052736"/>
            <a:ext cx="6173661" cy="5682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4336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Verduurzamen</a:t>
            </a:r>
          </a:p>
        </p:txBody>
      </p:sp>
      <p:sp>
        <p:nvSpPr>
          <p:cNvPr id="10" name="Titel 2">
            <a:extLst>
              <a:ext uri="{FF2B5EF4-FFF2-40B4-BE49-F238E27FC236}">
                <a16:creationId xmlns:a16="http://schemas.microsoft.com/office/drawing/2014/main" id="{EDE78FB2-EE2F-8959-482F-30591C8A674E}"/>
              </a:ext>
            </a:extLst>
          </p:cNvPr>
          <p:cNvSpPr txBox="1">
            <a:spLocks/>
          </p:cNvSpPr>
          <p:nvPr/>
        </p:nvSpPr>
        <p:spPr bwMode="auto">
          <a:xfrm>
            <a:off x="1059411" y="1376535"/>
            <a:ext cx="6870700" cy="828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1" i="0" u="none" strike="noStrike" kern="0" cap="none" spc="0" normalizeH="0" baseline="0" noProof="0" dirty="0">
                <a:ln>
                  <a:noFill/>
                </a:ln>
                <a:solidFill>
                  <a:srgbClr val="000000"/>
                </a:solidFill>
                <a:effectLst/>
                <a:uLnTx/>
                <a:uFillTx/>
                <a:latin typeface="Arial"/>
                <a:ea typeface="+mj-ea"/>
                <a:cs typeface="+mj-cs"/>
              </a:rPr>
              <a:t>Warmtepompen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sp>
        <p:nvSpPr>
          <p:cNvPr id="6" name="Titel 2">
            <a:extLst>
              <a:ext uri="{FF2B5EF4-FFF2-40B4-BE49-F238E27FC236}">
                <a16:creationId xmlns:a16="http://schemas.microsoft.com/office/drawing/2014/main" id="{16CE4B8A-9E54-BBD3-4BE0-4DB0A8748A2E}"/>
              </a:ext>
            </a:extLst>
          </p:cNvPr>
          <p:cNvSpPr txBox="1">
            <a:spLocks/>
          </p:cNvSpPr>
          <p:nvPr/>
        </p:nvSpPr>
        <p:spPr bwMode="auto">
          <a:xfrm>
            <a:off x="1054100" y="3789040"/>
            <a:ext cx="7551738" cy="226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FF0000"/>
                </a:solidFill>
                <a:effectLst/>
                <a:uLnTx/>
                <a:uFillTx/>
                <a:latin typeface="Arial"/>
                <a:ea typeface="+mj-ea"/>
                <a:cs typeface="+mj-cs"/>
              </a:rPr>
              <a:t>Belangrijk: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FF0000"/>
                </a:solidFill>
                <a:effectLst/>
                <a:uLnTx/>
                <a:uFillTx/>
                <a:latin typeface="Arial"/>
                <a:ea typeface="+mj-ea"/>
                <a:cs typeface="+mj-cs"/>
              </a:rPr>
              <a:t>Geen schade aan het pand toebrengen.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FF0000"/>
                </a:solidFill>
                <a:effectLst/>
                <a:uLnTx/>
                <a:uFillTx/>
                <a:latin typeface="Arial"/>
                <a:ea typeface="+mj-ea"/>
                <a:cs typeface="+mj-cs"/>
              </a:rPr>
              <a:t>Zichtbaarheid vanaf openbaar toegankelijk gebied.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FF0000"/>
                </a:solidFill>
                <a:effectLst/>
                <a:uLnTx/>
                <a:uFillTx/>
                <a:latin typeface="Arial"/>
                <a:ea typeface="+mj-ea"/>
                <a:cs typeface="+mj-cs"/>
              </a:rPr>
              <a:t>Geen zichtbare leidingen over muren!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00B050"/>
                </a:solidFill>
                <a:effectLst/>
                <a:uLnTx/>
                <a:uFillTx/>
                <a:latin typeface="Arial"/>
                <a:ea typeface="+mj-ea"/>
                <a:cs typeface="+mj-cs"/>
              </a:rPr>
              <a:t>Mogelijk </a:t>
            </a:r>
            <a:r>
              <a:rPr kumimoji="0" lang="nl-NL" sz="2400" b="0" i="0" u="none" strike="noStrike" kern="0" cap="none" spc="0" normalizeH="0" baseline="0" noProof="0" dirty="0" err="1">
                <a:ln>
                  <a:noFill/>
                </a:ln>
                <a:solidFill>
                  <a:srgbClr val="00B050"/>
                </a:solidFill>
                <a:effectLst/>
                <a:uLnTx/>
                <a:uFillTx/>
                <a:latin typeface="Arial"/>
                <a:ea typeface="+mj-ea"/>
                <a:cs typeface="+mj-cs"/>
              </a:rPr>
              <a:t>omtimmerde</a:t>
            </a:r>
            <a:r>
              <a:rPr kumimoji="0" lang="nl-NL" sz="2400" b="0" i="0" u="none" strike="noStrike" kern="0" cap="none" spc="0" normalizeH="0" baseline="0" noProof="0" dirty="0">
                <a:ln>
                  <a:noFill/>
                </a:ln>
                <a:solidFill>
                  <a:srgbClr val="00B050"/>
                </a:solidFill>
                <a:effectLst/>
                <a:uLnTx/>
                <a:uFillTx/>
                <a:latin typeface="Arial"/>
                <a:ea typeface="+mj-ea"/>
                <a:cs typeface="+mj-cs"/>
              </a:rPr>
              <a:t> warmtepomp in de tuin of niet zichtbare plek.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0" cap="none" spc="0" normalizeH="0" baseline="0" noProof="0" dirty="0">
              <a:ln>
                <a:noFill/>
              </a:ln>
              <a:solidFill>
                <a:srgbClr val="000000"/>
              </a:solidFill>
              <a:effectLst/>
              <a:uLnTx/>
              <a:uFillTx/>
              <a:latin typeface="Arial"/>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pic>
        <p:nvPicPr>
          <p:cNvPr id="3" name="Afbeelding 2">
            <a:extLst>
              <a:ext uri="{FF2B5EF4-FFF2-40B4-BE49-F238E27FC236}">
                <a16:creationId xmlns:a16="http://schemas.microsoft.com/office/drawing/2014/main" id="{13F6139D-32F9-AB46-93FB-31D9754D4444}"/>
              </a:ext>
            </a:extLst>
          </p:cNvPr>
          <p:cNvPicPr>
            <a:picLocks noChangeAspect="1"/>
          </p:cNvPicPr>
          <p:nvPr/>
        </p:nvPicPr>
        <p:blipFill>
          <a:blip r:embed="rId2"/>
          <a:stretch>
            <a:fillRect/>
          </a:stretch>
        </p:blipFill>
        <p:spPr>
          <a:xfrm>
            <a:off x="4490006" y="1052736"/>
            <a:ext cx="4037438" cy="3002197"/>
          </a:xfrm>
          <a:prstGeom prst="rect">
            <a:avLst/>
          </a:prstGeom>
        </p:spPr>
      </p:pic>
    </p:spTree>
    <p:extLst>
      <p:ext uri="{BB962C8B-B14F-4D97-AF65-F5344CB8AC3E}">
        <p14:creationId xmlns:p14="http://schemas.microsoft.com/office/powerpoint/2010/main" val="2020810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53466A-8FE4-4BFF-A949-BB451101E2D2}"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ijdelijke aanduiding voor voettekst 5"/>
          <p:cNvSpPr>
            <a:spLocks noGrp="1"/>
          </p:cNvSpPr>
          <p:nvPr>
            <p:ph type="ftr" sz="quarter" idx="12"/>
          </p:nvPr>
        </p:nvSpPr>
        <p:spPr>
          <a:xfrm>
            <a:off x="1054100" y="252413"/>
            <a:ext cx="68707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Arial" charset="0"/>
                <a:ea typeface="+mn-ea"/>
                <a:cs typeface="+mn-cs"/>
              </a:rPr>
              <a:t>Maatwerk</a:t>
            </a:r>
          </a:p>
        </p:txBody>
      </p:sp>
      <p:sp>
        <p:nvSpPr>
          <p:cNvPr id="10" name="Titel 2">
            <a:extLst>
              <a:ext uri="{FF2B5EF4-FFF2-40B4-BE49-F238E27FC236}">
                <a16:creationId xmlns:a16="http://schemas.microsoft.com/office/drawing/2014/main" id="{EDE78FB2-EE2F-8959-482F-30591C8A674E}"/>
              </a:ext>
            </a:extLst>
          </p:cNvPr>
          <p:cNvSpPr txBox="1">
            <a:spLocks/>
          </p:cNvSpPr>
          <p:nvPr/>
        </p:nvSpPr>
        <p:spPr bwMode="auto">
          <a:xfrm>
            <a:off x="1059411" y="1376535"/>
            <a:ext cx="6870700" cy="284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1" i="0" u="none" strike="noStrike" kern="0" cap="none" spc="0" normalizeH="0" baseline="0" noProof="0" dirty="0">
                <a:ln>
                  <a:noFill/>
                </a:ln>
                <a:solidFill>
                  <a:srgbClr val="000000"/>
                </a:solidFill>
                <a:effectLst/>
                <a:uLnTx/>
                <a:uFillTx/>
                <a:latin typeface="Arial"/>
                <a:ea typeface="+mj-ea"/>
                <a:cs typeface="+mj-cs"/>
              </a:rPr>
              <a:t>Vergunnen is maatwerk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1" i="0" u="none" strike="noStrike" kern="0" cap="none" spc="0" normalizeH="0" baseline="0" noProof="0" dirty="0">
              <a:ln>
                <a:noFill/>
              </a:ln>
              <a:solidFill>
                <a:srgbClr val="000000"/>
              </a:solidFill>
              <a:effectLst/>
              <a:uLnTx/>
              <a:uFillTx/>
              <a:latin typeface="Arial"/>
              <a:ea typeface="+mj-ea"/>
              <a:cs typeface="+mj-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none" spc="0" normalizeH="0" baseline="0" noProof="0" dirty="0">
                <a:ln>
                  <a:noFill/>
                </a:ln>
                <a:solidFill>
                  <a:srgbClr val="000000"/>
                </a:solidFill>
                <a:effectLst/>
                <a:uLnTx/>
                <a:uFillTx/>
                <a:latin typeface="Arial" charset="0"/>
                <a:ea typeface="+mn-ea"/>
                <a:cs typeface="+mn-cs"/>
              </a:rPr>
              <a:t>We komen graag van te voren langs om plannen door te nemen om teleurstelling in het werk of een onnodige aanvraag te voorkomen.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2400" b="1" i="0" u="none" strike="noStrike" kern="0" cap="none" spc="0" normalizeH="0" baseline="0" noProof="0" dirty="0">
              <a:ln>
                <a:noFill/>
              </a:ln>
              <a:solidFill>
                <a:srgbClr val="000000"/>
              </a:solidFill>
              <a:effectLst/>
              <a:uLnTx/>
              <a:uFillTx/>
              <a:latin typeface="Arial"/>
              <a:ea typeface="+mj-ea"/>
              <a:cs typeface="+mj-cs"/>
            </a:endParaRPr>
          </a:p>
        </p:txBody>
      </p:sp>
      <p:pic>
        <p:nvPicPr>
          <p:cNvPr id="3" name="Afbeelding 2">
            <a:extLst>
              <a:ext uri="{FF2B5EF4-FFF2-40B4-BE49-F238E27FC236}">
                <a16:creationId xmlns:a16="http://schemas.microsoft.com/office/drawing/2014/main" id="{1C158C26-CFEC-8547-6008-AA6FCBC12F2E}"/>
              </a:ext>
            </a:extLst>
          </p:cNvPr>
          <p:cNvPicPr>
            <a:picLocks noChangeAspect="1"/>
          </p:cNvPicPr>
          <p:nvPr/>
        </p:nvPicPr>
        <p:blipFill>
          <a:blip r:embed="rId2"/>
          <a:stretch>
            <a:fillRect/>
          </a:stretch>
        </p:blipFill>
        <p:spPr>
          <a:xfrm>
            <a:off x="2699792" y="3714174"/>
            <a:ext cx="3345283" cy="2347672"/>
          </a:xfrm>
          <a:prstGeom prst="rect">
            <a:avLst/>
          </a:prstGeom>
        </p:spPr>
      </p:pic>
    </p:spTree>
    <p:extLst>
      <p:ext uri="{BB962C8B-B14F-4D97-AF65-F5344CB8AC3E}">
        <p14:creationId xmlns:p14="http://schemas.microsoft.com/office/powerpoint/2010/main" val="34599483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Bewonersinitiatief</a:t>
            </a:r>
            <a:br>
              <a:rPr lang="nl-NL" dirty="0"/>
            </a:br>
            <a:r>
              <a:rPr lang="nl-NL" dirty="0"/>
              <a:t>Monumenten</a:t>
            </a:r>
          </a:p>
        </p:txBody>
      </p:sp>
      <p:sp>
        <p:nvSpPr>
          <p:cNvPr id="3" name="Ondertitel 2"/>
          <p:cNvSpPr>
            <a:spLocks noGrp="1"/>
          </p:cNvSpPr>
          <p:nvPr>
            <p:ph type="subTitle" idx="1"/>
          </p:nvPr>
        </p:nvSpPr>
        <p:spPr/>
        <p:txBody>
          <a:bodyPr/>
          <a:lstStyle/>
          <a:p>
            <a:r>
              <a:rPr lang="nl-NL" dirty="0"/>
              <a:t>Binnenstad Zwolle</a:t>
            </a:r>
          </a:p>
        </p:txBody>
      </p:sp>
    </p:spTree>
    <p:extLst>
      <p:ext uri="{BB962C8B-B14F-4D97-AF65-F5344CB8AC3E}">
        <p14:creationId xmlns:p14="http://schemas.microsoft.com/office/powerpoint/2010/main" val="20890006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Bewonersinitiatieven in Zwolle</a:t>
            </a:r>
          </a:p>
        </p:txBody>
      </p:sp>
      <p:pic>
        <p:nvPicPr>
          <p:cNvPr id="1026" name="Picture 2" descr="Logo Platform Duurzaam Zwo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29" y="2038718"/>
            <a:ext cx="5046974" cy="252348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71486"/>
            <a:ext cx="9144000" cy="686509"/>
          </a:xfrm>
          <a:prstGeom prst="rect">
            <a:avLst/>
          </a:prstGeom>
        </p:spPr>
      </p:pic>
    </p:spTree>
    <p:extLst>
      <p:ext uri="{BB962C8B-B14F-4D97-AF65-F5344CB8AC3E}">
        <p14:creationId xmlns:p14="http://schemas.microsoft.com/office/powerpoint/2010/main" val="11068963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Ondersteund door</a:t>
            </a:r>
          </a:p>
        </p:txBody>
      </p:sp>
      <p:sp>
        <p:nvSpPr>
          <p:cNvPr id="3" name="Tijdelijke aanduiding voor inhoud 2"/>
          <p:cNvSpPr>
            <a:spLocks noGrp="1"/>
          </p:cNvSpPr>
          <p:nvPr>
            <p:ph idx="1"/>
          </p:nvPr>
        </p:nvSpPr>
        <p:spPr/>
        <p:txBody>
          <a:bodyPr/>
          <a:lstStyle/>
          <a:p>
            <a:r>
              <a:rPr lang="nl-NL" dirty="0"/>
              <a:t>Participatiecoalitie</a:t>
            </a:r>
          </a:p>
          <a:p>
            <a:pPr lvl="1"/>
            <a:r>
              <a:rPr lang="nl-NL" dirty="0"/>
              <a:t>Landelijke coalitie van, door, voor bewoners.</a:t>
            </a:r>
          </a:p>
          <a:p>
            <a:pPr lvl="1"/>
            <a:r>
              <a:rPr lang="nl-NL" dirty="0"/>
              <a:t>Procesgelden vanuit RVO</a:t>
            </a:r>
          </a:p>
          <a:p>
            <a:r>
              <a:rPr lang="nl-NL" dirty="0"/>
              <a:t>Gemeente Zwolle</a:t>
            </a:r>
          </a:p>
          <a:p>
            <a:pPr lvl="1"/>
            <a:r>
              <a:rPr lang="nl-NL" dirty="0"/>
              <a:t>Basisfinanciering wijkinitiatieven</a:t>
            </a:r>
          </a:p>
          <a:p>
            <a:pPr lvl="1"/>
            <a:r>
              <a:rPr lang="nl-NL" dirty="0"/>
              <a:t>Financiering Platform Duurzaam Zwolle</a:t>
            </a:r>
          </a:p>
          <a:p>
            <a:r>
              <a:rPr lang="nl-NL" dirty="0"/>
              <a:t>Provincie Overijssel</a:t>
            </a:r>
          </a:p>
          <a:p>
            <a:pPr lvl="1"/>
            <a:r>
              <a:rPr lang="nl-NL" dirty="0"/>
              <a:t>Gelden voor Lokale Energie initiatieven</a:t>
            </a:r>
          </a:p>
          <a:p>
            <a:endParaRPr lang="nl-NL" dirty="0"/>
          </a:p>
          <a:p>
            <a:r>
              <a:rPr lang="nl-NL" dirty="0"/>
              <a:t>Vrijwilligers, betaalde vrijwilligers, betaalde krachten uit de wijk</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8461" y="2172676"/>
            <a:ext cx="3855539" cy="2569732"/>
          </a:xfrm>
          <a:prstGeom prst="rect">
            <a:avLst/>
          </a:prstGeom>
        </p:spPr>
      </p:pic>
    </p:spTree>
    <p:extLst>
      <p:ext uri="{BB962C8B-B14F-4D97-AF65-F5344CB8AC3E}">
        <p14:creationId xmlns:p14="http://schemas.microsoft.com/office/powerpoint/2010/main" val="2899362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Eigenaarschap in de transitie</a:t>
            </a:r>
          </a:p>
        </p:txBody>
      </p:sp>
      <p:sp>
        <p:nvSpPr>
          <p:cNvPr id="3" name="Tijdelijke aanduiding voor inhoud 2"/>
          <p:cNvSpPr>
            <a:spLocks noGrp="1"/>
          </p:cNvSpPr>
          <p:nvPr>
            <p:ph idx="1"/>
          </p:nvPr>
        </p:nvSpPr>
        <p:spPr>
          <a:xfrm>
            <a:off x="508001" y="2477692"/>
            <a:ext cx="4020868" cy="2910580"/>
          </a:xfrm>
        </p:spPr>
        <p:txBody>
          <a:bodyPr>
            <a:normAutofit/>
          </a:bodyPr>
          <a:lstStyle/>
          <a:p>
            <a:r>
              <a:rPr lang="nl-NL" dirty="0"/>
              <a:t>Verduurzamen eigen bezit</a:t>
            </a:r>
          </a:p>
          <a:p>
            <a:r>
              <a:rPr lang="nl-NL" dirty="0"/>
              <a:t>Toekomstige warmtebronnen</a:t>
            </a:r>
          </a:p>
          <a:p>
            <a:r>
              <a:rPr lang="nl-NL" dirty="0"/>
              <a:t>Invulling bewonersparticipatie (ook huurders)</a:t>
            </a:r>
          </a:p>
          <a:p>
            <a:r>
              <a:rPr lang="nl-NL" dirty="0"/>
              <a:t>Gelijkwaardig aan tafel</a:t>
            </a:r>
          </a:p>
          <a:p>
            <a:r>
              <a:rPr lang="nl-NL" dirty="0"/>
              <a:t>Bewonersperspectief</a:t>
            </a:r>
          </a:p>
          <a:p>
            <a:endParaRPr lang="nl-NL" dirty="0"/>
          </a:p>
          <a:p>
            <a:r>
              <a:rPr lang="nl-NL" dirty="0"/>
              <a:t>Samen leren; bewoners en gemeente</a:t>
            </a:r>
          </a:p>
          <a:p>
            <a:r>
              <a:rPr lang="nl-NL" dirty="0"/>
              <a:t>Elkaar helpen en inspireren</a:t>
            </a:r>
          </a:p>
          <a:p>
            <a:r>
              <a:rPr lang="nl-NL" dirty="0"/>
              <a:t>Elkaar vasthouden</a:t>
            </a:r>
          </a:p>
          <a:p>
            <a:endParaRPr lang="nl-NL" dirty="0"/>
          </a:p>
          <a:p>
            <a:endParaRPr lang="nl-NL" dirty="0"/>
          </a:p>
          <a:p>
            <a:endParaRPr lang="nl-NL"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10746" t="21510" r="12584" b="6067"/>
          <a:stretch/>
        </p:blipFill>
        <p:spPr>
          <a:xfrm>
            <a:off x="4341243" y="1809751"/>
            <a:ext cx="2788489" cy="3725174"/>
          </a:xfrm>
          <a:prstGeom prst="rect">
            <a:avLst/>
          </a:prstGeom>
        </p:spPr>
      </p:pic>
    </p:spTree>
    <p:extLst>
      <p:ext uri="{BB962C8B-B14F-4D97-AF65-F5344CB8AC3E}">
        <p14:creationId xmlns:p14="http://schemas.microsoft.com/office/powerpoint/2010/main" val="2240131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Gezamenlijke inkoopactie</a:t>
            </a:r>
          </a:p>
        </p:txBody>
      </p:sp>
      <p:sp>
        <p:nvSpPr>
          <p:cNvPr id="3" name="Tijdelijke aanduiding voor inhoud 2"/>
          <p:cNvSpPr>
            <a:spLocks noGrp="1"/>
          </p:cNvSpPr>
          <p:nvPr>
            <p:ph idx="1"/>
          </p:nvPr>
        </p:nvSpPr>
        <p:spPr>
          <a:xfrm>
            <a:off x="508001" y="2477692"/>
            <a:ext cx="3244490" cy="2910580"/>
          </a:xfrm>
        </p:spPr>
        <p:txBody>
          <a:bodyPr/>
          <a:lstStyle/>
          <a:p>
            <a:r>
              <a:rPr lang="nl-NL" dirty="0"/>
              <a:t>Leren organiseren</a:t>
            </a:r>
          </a:p>
          <a:p>
            <a:r>
              <a:rPr lang="nl-NL" dirty="0"/>
              <a:t>Ervaringen delen</a:t>
            </a:r>
          </a:p>
          <a:p>
            <a:r>
              <a:rPr lang="nl-NL" dirty="0"/>
              <a:t>Kennis ophalen</a:t>
            </a:r>
          </a:p>
          <a:p>
            <a:r>
              <a:rPr lang="nl-NL" dirty="0"/>
              <a:t>Elkaar helpen</a:t>
            </a:r>
          </a:p>
          <a:p>
            <a:r>
              <a:rPr lang="nl-NL" dirty="0"/>
              <a:t>Eigenaarschap</a:t>
            </a:r>
          </a:p>
          <a:p>
            <a:r>
              <a:rPr lang="nl-NL" dirty="0"/>
              <a:t>Versnellen verduurzaming</a:t>
            </a:r>
          </a:p>
          <a:p>
            <a:pPr marL="0" indent="0">
              <a:buNone/>
            </a:pPr>
            <a:endParaRPr lang="nl-NL" dirty="0"/>
          </a:p>
          <a:p>
            <a:endParaRPr lang="nl-NL"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9857" t="24277" r="8315" b="16604"/>
          <a:stretch/>
        </p:blipFill>
        <p:spPr>
          <a:xfrm>
            <a:off x="3830129" y="2086514"/>
            <a:ext cx="2976114" cy="3040811"/>
          </a:xfrm>
          <a:prstGeom prst="rect">
            <a:avLst/>
          </a:prstGeom>
        </p:spPr>
      </p:pic>
    </p:spTree>
    <p:extLst>
      <p:ext uri="{BB962C8B-B14F-4D97-AF65-F5344CB8AC3E}">
        <p14:creationId xmlns:p14="http://schemas.microsoft.com/office/powerpoint/2010/main" val="3602786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CA30834-9727-BF4E-2AB9-C3C993249207}"/>
              </a:ext>
            </a:extLst>
          </p:cNvPr>
          <p:cNvPicPr>
            <a:picLocks noChangeAspect="1"/>
          </p:cNvPicPr>
          <p:nvPr/>
        </p:nvPicPr>
        <p:blipFill>
          <a:blip r:embed="rId2"/>
          <a:stretch>
            <a:fillRect/>
          </a:stretch>
        </p:blipFill>
        <p:spPr>
          <a:xfrm>
            <a:off x="0" y="881797"/>
            <a:ext cx="9144000" cy="5094405"/>
          </a:xfrm>
          <a:prstGeom prst="rect">
            <a:avLst/>
          </a:prstGeom>
        </p:spPr>
      </p:pic>
    </p:spTree>
    <p:extLst>
      <p:ext uri="{BB962C8B-B14F-4D97-AF65-F5344CB8AC3E}">
        <p14:creationId xmlns:p14="http://schemas.microsoft.com/office/powerpoint/2010/main" val="16152082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5 stappen van het (aard)gas af</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1" y="1930398"/>
            <a:ext cx="5319522" cy="3915918"/>
          </a:xfrm>
          <a:prstGeom prst="rect">
            <a:avLst/>
          </a:prstGeom>
        </p:spPr>
      </p:pic>
    </p:spTree>
    <p:extLst>
      <p:ext uri="{BB962C8B-B14F-4D97-AF65-F5344CB8AC3E}">
        <p14:creationId xmlns:p14="http://schemas.microsoft.com/office/powerpoint/2010/main" val="1741157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Sneak preview..</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5608" y="2988335"/>
            <a:ext cx="1963946" cy="1472960"/>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54240" y="2988336"/>
            <a:ext cx="1963947" cy="147296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42642" y="2988336"/>
            <a:ext cx="1963948" cy="1472961"/>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21274" y="2988336"/>
            <a:ext cx="1963948" cy="1472961"/>
          </a:xfrm>
          <a:prstGeom prst="rect">
            <a:avLst/>
          </a:prstGeom>
        </p:spPr>
      </p:pic>
    </p:spTree>
    <p:extLst>
      <p:ext uri="{BB962C8B-B14F-4D97-AF65-F5344CB8AC3E}">
        <p14:creationId xmlns:p14="http://schemas.microsoft.com/office/powerpoint/2010/main" val="36010628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20 november 19:30 – 21:30 De Staatsman</a:t>
            </a:r>
            <a:br>
              <a:rPr lang="nl-NL" dirty="0"/>
            </a:br>
            <a:r>
              <a:rPr lang="nl-NL" dirty="0"/>
              <a:t>MONUMENTALE KIEREN</a:t>
            </a:r>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t="49937"/>
          <a:stretch/>
        </p:blipFill>
        <p:spPr>
          <a:xfrm>
            <a:off x="591943" y="2253292"/>
            <a:ext cx="5203201" cy="3695700"/>
          </a:xfrm>
          <a:prstGeom prst="rect">
            <a:avLst/>
          </a:prstGeom>
        </p:spPr>
      </p:pic>
    </p:spTree>
    <p:extLst>
      <p:ext uri="{BB962C8B-B14F-4D97-AF65-F5344CB8AC3E}">
        <p14:creationId xmlns:p14="http://schemas.microsoft.com/office/powerpoint/2010/main" val="22067767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2"/>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3C9DF56-632F-4BC0-A033-D84BE294D63F}" type="slidenum">
              <a:rPr kumimoji="0" lang="nl-NL"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4338" name="Rectangle 2"/>
          <p:cNvSpPr>
            <a:spLocks noChangeArrowheads="1"/>
          </p:cNvSpPr>
          <p:nvPr/>
        </p:nvSpPr>
        <p:spPr bwMode="auto">
          <a:xfrm>
            <a:off x="0" y="116632"/>
            <a:ext cx="6904038" cy="67413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4339" name="Picture 3" descr="U:\Anja Cronenberg\h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7275"/>
            <a:ext cx="1298575" cy="2225675"/>
          </a:xfrm>
          <a:prstGeom prst="rect">
            <a:avLst/>
          </a:prstGeom>
          <a:noFill/>
          <a:extLst>
            <a:ext uri="{909E8E84-426E-40DD-AFC4-6F175D3DCCD1}">
              <a14:hiddenFill xmlns:a14="http://schemas.microsoft.com/office/drawing/2010/main">
                <a:solidFill>
                  <a:srgbClr val="FFFFFF"/>
                </a:solidFill>
              </a14:hiddenFill>
            </a:ext>
          </a:extLst>
        </p:spPr>
      </p:pic>
      <p:sp>
        <p:nvSpPr>
          <p:cNvPr id="14341" name="Rectangle 5"/>
          <p:cNvSpPr>
            <a:spLocks noChangeArrowheads="1"/>
          </p:cNvSpPr>
          <p:nvPr/>
        </p:nvSpPr>
        <p:spPr bwMode="auto">
          <a:xfrm>
            <a:off x="6904038" y="0"/>
            <a:ext cx="2243137"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4342" name="Picture 6" descr="U:\Anja Cronenberg\beeldmerk_tran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2317750"/>
            <a:ext cx="2243137" cy="2233613"/>
          </a:xfrm>
          <a:prstGeom prst="rect">
            <a:avLst/>
          </a:prstGeom>
          <a:noFill/>
          <a:extLst>
            <a:ext uri="{909E8E84-426E-40DD-AFC4-6F175D3DCCD1}">
              <a14:hiddenFill xmlns:a14="http://schemas.microsoft.com/office/drawing/2010/main">
                <a:solidFill>
                  <a:srgbClr val="FFFFFF"/>
                </a:solidFill>
              </a14:hiddenFill>
            </a:ext>
          </a:extLst>
        </p:spPr>
      </p:pic>
      <p:sp>
        <p:nvSpPr>
          <p:cNvPr id="14343" name="Text Box 7"/>
          <p:cNvSpPr txBox="1">
            <a:spLocks noChangeArrowheads="1"/>
          </p:cNvSpPr>
          <p:nvPr/>
        </p:nvSpPr>
        <p:spPr bwMode="auto">
          <a:xfrm>
            <a:off x="1403649" y="2839947"/>
            <a:ext cx="525658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nl-NL" sz="3600" b="1" i="0" u="none" strike="noStrike" kern="1200" cap="none" spc="0" normalizeH="0" baseline="0" noProof="0" dirty="0">
                <a:ln>
                  <a:noFill/>
                </a:ln>
                <a:solidFill>
                  <a:srgbClr val="667DD1">
                    <a:lumMod val="50000"/>
                  </a:srgbClr>
                </a:solidFill>
                <a:effectLst/>
                <a:uLnTx/>
                <a:uFillTx/>
                <a:latin typeface="Arial" charset="0"/>
                <a:ea typeface="+mn-ea"/>
                <a:cs typeface="+mn-cs"/>
              </a:rPr>
              <a:t>Meer informatie </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nl-NL" sz="2000" b="1" i="0" u="none" strike="noStrike" kern="1200" cap="none" spc="0" normalizeH="0" baseline="0" noProof="0" dirty="0">
              <a:ln>
                <a:noFill/>
              </a:ln>
              <a:solidFill>
                <a:srgbClr val="667DD1">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nl-NL" sz="2000" b="1" i="0" u="none" strike="noStrike" kern="1200" cap="none" spc="0" normalizeH="0" baseline="0" noProof="0" dirty="0">
              <a:ln>
                <a:noFill/>
              </a:ln>
              <a:solidFill>
                <a:srgbClr val="667DD1">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nl-NL" sz="2000" b="1" i="1" u="none" strike="noStrike" kern="1200" cap="none" spc="0" normalizeH="0" baseline="0" noProof="0" dirty="0">
                <a:ln>
                  <a:noFill/>
                </a:ln>
                <a:solidFill>
                  <a:srgbClr val="667DD1">
                    <a:lumMod val="50000"/>
                  </a:srgbClr>
                </a:solidFill>
                <a:effectLst/>
                <a:uLnTx/>
                <a:uFillTx/>
                <a:latin typeface="Arial" charset="0"/>
                <a:ea typeface="+mn-ea"/>
                <a:cs typeface="+mn-cs"/>
              </a:rPr>
              <a:t>In de hal waar alle sprekers uw vragen kunnen beantwoorden</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nl-NL" sz="2000" b="1" i="0" u="none" strike="noStrike" kern="1200" cap="none" spc="0" normalizeH="0" baseline="0" noProof="0" dirty="0">
              <a:ln>
                <a:noFill/>
              </a:ln>
              <a:solidFill>
                <a:srgbClr val="667DD1">
                  <a:lumMod val="50000"/>
                </a:srgbClr>
              </a:solidFill>
              <a:effectLst/>
              <a:uLnTx/>
              <a:uFillTx/>
              <a:latin typeface="Arial" charset="0"/>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B7FA549-18AC-3BD8-A0F5-A2F8841CAF82}"/>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2F88BE7-A58B-4217-8740-6981FD9D1E9C}" type="slidenum">
              <a:rPr kumimoji="0" lang="nl-NL"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nl-NL"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Tijdelijke aanduiding voor voettekst 2">
            <a:extLst>
              <a:ext uri="{FF2B5EF4-FFF2-40B4-BE49-F238E27FC236}">
                <a16:creationId xmlns:a16="http://schemas.microsoft.com/office/drawing/2014/main" id="{3D8CF2F3-7ECB-E9EE-FDEE-8F91725B57D2}"/>
              </a:ext>
            </a:extLst>
          </p:cNvPr>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1" i="0" u="none" strike="noStrike" kern="1200" cap="none" spc="0" normalizeH="0" baseline="0" noProof="0">
                <a:ln>
                  <a:noFill/>
                </a:ln>
                <a:solidFill>
                  <a:srgbClr val="000000"/>
                </a:solidFill>
                <a:effectLst/>
                <a:uLnTx/>
                <a:uFillTx/>
                <a:latin typeface="Arial" charset="0"/>
                <a:ea typeface="+mn-ea"/>
                <a:cs typeface="+mn-cs"/>
              </a:rPr>
              <a:t>Basistraining</a:t>
            </a:r>
          </a:p>
        </p:txBody>
      </p:sp>
      <p:sp>
        <p:nvSpPr>
          <p:cNvPr id="4" name="Rectangle 2">
            <a:extLst>
              <a:ext uri="{FF2B5EF4-FFF2-40B4-BE49-F238E27FC236}">
                <a16:creationId xmlns:a16="http://schemas.microsoft.com/office/drawing/2014/main" id="{18606920-732E-8E53-5EFC-DADF03DE6E94}"/>
              </a:ext>
            </a:extLst>
          </p:cNvPr>
          <p:cNvSpPr>
            <a:spLocks noChangeArrowheads="1"/>
          </p:cNvSpPr>
          <p:nvPr/>
        </p:nvSpPr>
        <p:spPr bwMode="auto">
          <a:xfrm>
            <a:off x="0" y="116632"/>
            <a:ext cx="6904038" cy="67413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Picture 3" descr="U:\Anja Cronenberg\hand.png">
            <a:extLst>
              <a:ext uri="{FF2B5EF4-FFF2-40B4-BE49-F238E27FC236}">
                <a16:creationId xmlns:a16="http://schemas.microsoft.com/office/drawing/2014/main" id="{5A52BF68-2B50-8346-BE62-55ED35F3D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7275"/>
            <a:ext cx="1298575" cy="2225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869F98-1FB6-C555-60F5-BC58FA4D4B18}"/>
              </a:ext>
            </a:extLst>
          </p:cNvPr>
          <p:cNvSpPr>
            <a:spLocks noChangeArrowheads="1"/>
          </p:cNvSpPr>
          <p:nvPr/>
        </p:nvSpPr>
        <p:spPr bwMode="auto">
          <a:xfrm>
            <a:off x="6904038" y="0"/>
            <a:ext cx="2243137"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6" descr="U:\Anja Cronenberg\beeldmerk_transp.png">
            <a:extLst>
              <a:ext uri="{FF2B5EF4-FFF2-40B4-BE49-F238E27FC236}">
                <a16:creationId xmlns:a16="http://schemas.microsoft.com/office/drawing/2014/main" id="{6E3FD201-E02A-7662-6DCF-8D5281633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2317750"/>
            <a:ext cx="2243137" cy="223361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14523B5D-3979-5744-E784-BF84014AB088}"/>
              </a:ext>
            </a:extLst>
          </p:cNvPr>
          <p:cNvSpPr txBox="1">
            <a:spLocks noChangeArrowheads="1"/>
          </p:cNvSpPr>
          <p:nvPr/>
        </p:nvSpPr>
        <p:spPr bwMode="auto">
          <a:xfrm>
            <a:off x="1403649" y="2839947"/>
            <a:ext cx="525658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nl-NL" sz="3600" b="1" i="0" u="none" strike="noStrike" kern="1200" cap="none" spc="0" normalizeH="0" baseline="0" noProof="0" dirty="0">
                <a:ln>
                  <a:noFill/>
                </a:ln>
                <a:solidFill>
                  <a:srgbClr val="667DD1">
                    <a:lumMod val="50000"/>
                  </a:srgbClr>
                </a:solidFill>
                <a:effectLst/>
                <a:uLnTx/>
                <a:uFillTx/>
                <a:latin typeface="Arial" charset="0"/>
                <a:ea typeface="+mn-ea"/>
                <a:cs typeface="+mn-cs"/>
              </a:rPr>
              <a:t>Tot slot</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nl-NL" sz="2000" b="1" i="0" u="none" strike="noStrike" kern="1200" cap="none" spc="0" normalizeH="0" baseline="0" noProof="0" dirty="0">
              <a:ln>
                <a:noFill/>
              </a:ln>
              <a:solidFill>
                <a:srgbClr val="667DD1">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nl-NL" sz="2000" b="1" i="1" u="none" strike="noStrike" kern="1200" cap="none" spc="0" normalizeH="0" baseline="0" noProof="0" dirty="0">
                <a:ln>
                  <a:noFill/>
                </a:ln>
                <a:solidFill>
                  <a:srgbClr val="667DD1">
                    <a:lumMod val="50000"/>
                  </a:srgbClr>
                </a:solidFill>
                <a:effectLst/>
                <a:uLnTx/>
                <a:uFillTx/>
                <a:latin typeface="Arial" charset="0"/>
                <a:ea typeface="+mn-ea"/>
                <a:cs typeface="+mn-cs"/>
              </a:rPr>
              <a:t>Heeft u nog vragen of wilt u meer informatie: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nl-NL" sz="2000" b="1" i="1" u="none" strike="noStrike" kern="1200" cap="none" spc="0" normalizeH="0" baseline="0" noProof="0" dirty="0">
              <a:ln>
                <a:noFill/>
              </a:ln>
              <a:solidFill>
                <a:srgbClr val="667DD1">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nl-NL" sz="2000" b="1" i="1" u="none" strike="noStrike" kern="1200" cap="none" spc="0" normalizeH="0" baseline="0" noProof="0" dirty="0">
                <a:ln>
                  <a:noFill/>
                </a:ln>
                <a:solidFill>
                  <a:srgbClr val="667DD1">
                    <a:lumMod val="50000"/>
                  </a:srgbClr>
                </a:solidFill>
                <a:effectLst/>
                <a:uLnTx/>
                <a:uFillTx/>
                <a:latin typeface="Arial" charset="0"/>
                <a:ea typeface="+mn-ea"/>
                <a:cs typeface="+mn-cs"/>
              </a:rPr>
              <a:t>Mail naar: </a:t>
            </a:r>
            <a:r>
              <a:rPr kumimoji="0" lang="nl-NL" sz="2000" b="1" i="1" u="none" strike="noStrike" kern="1200" cap="none" spc="0" normalizeH="0" baseline="0" noProof="0" dirty="0">
                <a:ln>
                  <a:noFill/>
                </a:ln>
                <a:solidFill>
                  <a:srgbClr val="00B0F0"/>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erfgoed@zwolle.nl</a:t>
            </a:r>
            <a:r>
              <a:rPr kumimoji="0" lang="nl-NL" sz="2000" b="1" i="1" u="none" strike="noStrike" kern="1200" cap="none" spc="0" normalizeH="0" baseline="0" noProof="0" dirty="0">
                <a:ln>
                  <a:noFill/>
                </a:ln>
                <a:solidFill>
                  <a:srgbClr val="00B0F0"/>
                </a:solidFill>
                <a:effectLst/>
                <a:uLnTx/>
                <a:uFillTx/>
                <a:latin typeface="Arial" charset="0"/>
                <a:ea typeface="+mn-ea"/>
                <a:cs typeface="+mn-cs"/>
              </a:rPr>
              <a:t> </a:t>
            </a:r>
          </a:p>
        </p:txBody>
      </p:sp>
    </p:spTree>
    <p:extLst>
      <p:ext uri="{BB962C8B-B14F-4D97-AF65-F5344CB8AC3E}">
        <p14:creationId xmlns:p14="http://schemas.microsoft.com/office/powerpoint/2010/main" val="3764960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21F3EF8-AAE5-39DC-A6EE-333E813A34DD}"/>
              </a:ext>
            </a:extLst>
          </p:cNvPr>
          <p:cNvPicPr>
            <a:picLocks noChangeAspect="1"/>
          </p:cNvPicPr>
          <p:nvPr/>
        </p:nvPicPr>
        <p:blipFill>
          <a:blip r:embed="rId2"/>
          <a:stretch>
            <a:fillRect/>
          </a:stretch>
        </p:blipFill>
        <p:spPr>
          <a:xfrm>
            <a:off x="0" y="920671"/>
            <a:ext cx="9144000" cy="5016658"/>
          </a:xfrm>
          <a:prstGeom prst="rect">
            <a:avLst/>
          </a:prstGeom>
        </p:spPr>
      </p:pic>
    </p:spTree>
    <p:extLst>
      <p:ext uri="{BB962C8B-B14F-4D97-AF65-F5344CB8AC3E}">
        <p14:creationId xmlns:p14="http://schemas.microsoft.com/office/powerpoint/2010/main" val="537540638"/>
      </p:ext>
    </p:extLst>
  </p:cSld>
  <p:clrMapOvr>
    <a:masterClrMapping/>
  </p:clrMapOvr>
</p:sld>
</file>

<file path=ppt/theme/theme1.xml><?xml version="1.0" encoding="utf-8"?>
<a:theme xmlns:a="http://schemas.openxmlformats.org/drawingml/2006/main" name="blank">
  <a:themeElements>
    <a:clrScheme name="Kantoorthema 1">
      <a:dk1>
        <a:srgbClr val="000000"/>
      </a:dk1>
      <a:lt1>
        <a:srgbClr val="D1D8F1"/>
      </a:lt1>
      <a:dk2>
        <a:srgbClr val="000000"/>
      </a:dk2>
      <a:lt2>
        <a:srgbClr val="7B5EA7"/>
      </a:lt2>
      <a:accent1>
        <a:srgbClr val="667DD1"/>
      </a:accent1>
      <a:accent2>
        <a:srgbClr val="F10273"/>
      </a:accent2>
      <a:accent3>
        <a:srgbClr val="E5E9F7"/>
      </a:accent3>
      <a:accent4>
        <a:srgbClr val="000000"/>
      </a:accent4>
      <a:accent5>
        <a:srgbClr val="B8BFE5"/>
      </a:accent5>
      <a:accent6>
        <a:srgbClr val="DA0268"/>
      </a:accent6>
      <a:hlink>
        <a:srgbClr val="A6A36F"/>
      </a:hlink>
      <a:folHlink>
        <a:srgbClr val="FFE600"/>
      </a:folHlink>
    </a:clrScheme>
    <a:fontScheme name="Kantoorthem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Kantoorthema 1">
        <a:dk1>
          <a:srgbClr val="000000"/>
        </a:dk1>
        <a:lt1>
          <a:srgbClr val="D1D8F1"/>
        </a:lt1>
        <a:dk2>
          <a:srgbClr val="000000"/>
        </a:dk2>
        <a:lt2>
          <a:srgbClr val="7B5EA7"/>
        </a:lt2>
        <a:accent1>
          <a:srgbClr val="667DD1"/>
        </a:accent1>
        <a:accent2>
          <a:srgbClr val="F10273"/>
        </a:accent2>
        <a:accent3>
          <a:srgbClr val="E5E9F7"/>
        </a:accent3>
        <a:accent4>
          <a:srgbClr val="000000"/>
        </a:accent4>
        <a:accent5>
          <a:srgbClr val="B8BFE5"/>
        </a:accent5>
        <a:accent6>
          <a:srgbClr val="DA0268"/>
        </a:accent6>
        <a:hlink>
          <a:srgbClr val="A6A36F"/>
        </a:hlink>
        <a:folHlink>
          <a:srgbClr val="FFE600"/>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DDDDDD"/>
        </a:lt1>
        <a:dk2>
          <a:srgbClr val="000000"/>
        </a:dk2>
        <a:lt2>
          <a:srgbClr val="292929"/>
        </a:lt2>
        <a:accent1>
          <a:srgbClr val="4D4D4D"/>
        </a:accent1>
        <a:accent2>
          <a:srgbClr val="C0C0C0"/>
        </a:accent2>
        <a:accent3>
          <a:srgbClr val="EBEBEB"/>
        </a:accent3>
        <a:accent4>
          <a:srgbClr val="000000"/>
        </a:accent4>
        <a:accent5>
          <a:srgbClr val="B2B2B2"/>
        </a:accent5>
        <a:accent6>
          <a:srgbClr val="AEAEAE"/>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titelreeks">
  <a:themeElements>
    <a:clrScheme name="oversticht">
      <a:dk1>
        <a:srgbClr val="3D3D44"/>
      </a:dk1>
      <a:lt1>
        <a:srgbClr val="FFFFFF"/>
      </a:lt1>
      <a:dk2>
        <a:srgbClr val="0091C5"/>
      </a:dk2>
      <a:lt2>
        <a:srgbClr val="DAF0F8"/>
      </a:lt2>
      <a:accent1>
        <a:srgbClr val="19BDFF"/>
      </a:accent1>
      <a:accent2>
        <a:srgbClr val="C56800"/>
      </a:accent2>
      <a:accent3>
        <a:srgbClr val="784000"/>
      </a:accent3>
      <a:accent4>
        <a:srgbClr val="005778"/>
      </a:accent4>
      <a:accent5>
        <a:srgbClr val="008EC5"/>
      </a:accent5>
      <a:accent6>
        <a:srgbClr val="0091C5"/>
      </a:accent6>
      <a:hlink>
        <a:srgbClr val="C5E1E9"/>
      </a:hlink>
      <a:folHlink>
        <a:srgbClr val="784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acet">
  <a:themeElements>
    <a:clrScheme name="Roo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nfoPath-formuliersjabloon" ma:contentTypeID="0x010100F8EF98760CBA4A94994F13BA881038FA004A02D4B6F90E0549B2AF799C41ED7179" ma:contentTypeVersion="0" ma:contentTypeDescription="Een Microsoft InfoPath-formuliersjabloon." ma:contentTypeScope="" ma:versionID="d297322c3ce3063ca49d097d27a18c5a">
  <xsd:schema xmlns:xsd="http://www.w3.org/2001/XMLSchema" xmlns:xs="http://www.w3.org/2001/XMLSchema" xmlns:p="http://schemas.microsoft.com/office/2006/metadata/properties" xmlns:ns2="8beb8878-6473-4cca-b753-e3c25951b595" targetNamespace="http://schemas.microsoft.com/office/2006/metadata/properties" ma:root="true" ma:fieldsID="27cf392c93db0a79cedfc3a064e7aee3" ns2:_="">
    <xsd:import namespace="8beb8878-6473-4cca-b753-e3c25951b595"/>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eb8878-6473-4cca-b753-e3c25951b595" elementFormDefault="qualified">
    <xsd:import namespace="http://schemas.microsoft.com/office/2006/documentManagement/types"/>
    <xsd:import namespace="http://schemas.microsoft.com/office/infopath/2007/PartnerControls"/>
    <xsd:element name="FormName" ma:index="8" nillable="true" ma:displayName="Formuliernaam" ma:internalName="FormName">
      <xsd:simpleType>
        <xsd:restriction base="dms:Text"/>
      </xsd:simpleType>
    </xsd:element>
    <xsd:element name="FormCategory" ma:index="9" nillable="true" ma:displayName="Formuliercategorie" ma:internalName="FormCategory">
      <xsd:simpleType>
        <xsd:restriction base="dms:Text"/>
      </xsd:simpleType>
    </xsd:element>
    <xsd:element name="FormVersion" ma:index="10" nillable="true" ma:displayName="Formulierversie" ma:internalName="FormVersion">
      <xsd:simpleType>
        <xsd:restriction base="dms:Text"/>
      </xsd:simpleType>
    </xsd:element>
    <xsd:element name="FormId" ma:index="11" nillable="true" ma:displayName="Formulier-id" ma:internalName="FormId">
      <xsd:simpleType>
        <xsd:restriction base="dms:Text"/>
      </xsd:simpleType>
    </xsd:element>
    <xsd:element name="FormLocale" ma:index="12" nillable="true" ma:displayName="Landinstellingen voor formulier" ma:internalName="FormLocale">
      <xsd:simpleType>
        <xsd:restriction base="dms:Text"/>
      </xsd:simpleType>
    </xsd:element>
    <xsd:element name="FormDescription" ma:index="13" nillable="true" ma:displayName="Formulierbeschrijving" ma:internalName="FormDescription">
      <xsd:simpleType>
        <xsd:restriction base="dms:Text"/>
      </xsd:simpleType>
    </xsd:element>
    <xsd:element name="CustomContentTypeId" ma:index="14" nillable="true" ma:displayName="Inhoudstype-id" ma:hidden="true" ma:internalName="CustomContentTypeId">
      <xsd:simpleType>
        <xsd:restriction base="dms:Text"/>
      </xsd:simpleType>
    </xsd:element>
    <xsd:element name="ShowInCatalog" ma:index="15" nillable="true" ma:displayName="Weergeven in catalogus"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rmName xmlns="8beb8878-6473-4cca-b753-e3c25951b595" xsi:nil="true"/>
    <FormCategory xmlns="8beb8878-6473-4cca-b753-e3c25951b595" xsi:nil="true"/>
    <FormId xmlns="8beb8878-6473-4cca-b753-e3c25951b595" xsi:nil="true"/>
    <CustomContentTypeId xmlns="8beb8878-6473-4cca-b753-e3c25951b595" xsi:nil="true"/>
    <FormVersion xmlns="8beb8878-6473-4cca-b753-e3c25951b595" xsi:nil="true"/>
    <FormLocale xmlns="8beb8878-6473-4cca-b753-e3c25951b595" xsi:nil="true"/>
    <ShowInCatalog xmlns="8beb8878-6473-4cca-b753-e3c25951b595">true</ShowInCatalog>
    <FormDescription xmlns="8beb8878-6473-4cca-b753-e3c25951b595" xsi:nil="true"/>
  </documentManagement>
</p:properties>
</file>

<file path=customXml/itemProps1.xml><?xml version="1.0" encoding="utf-8"?>
<ds:datastoreItem xmlns:ds="http://schemas.openxmlformats.org/officeDocument/2006/customXml" ds:itemID="{25EDEAFE-BD79-4339-99F1-B8BAFCCCCE7C}">
  <ds:schemaRefs>
    <ds:schemaRef ds:uri="http://schemas.microsoft.com/sharepoint/v3/contenttype/forms"/>
  </ds:schemaRefs>
</ds:datastoreItem>
</file>

<file path=customXml/itemProps2.xml><?xml version="1.0" encoding="utf-8"?>
<ds:datastoreItem xmlns:ds="http://schemas.openxmlformats.org/officeDocument/2006/customXml" ds:itemID="{F97251A2-26B8-4ADD-B2E1-B56344B82A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eb8878-6473-4cca-b753-e3c25951b5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867BE3-B2CD-47BD-B5E7-CD54ACD15A0D}">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dcmitype/"/>
    <ds:schemaRef ds:uri="8beb8878-6473-4cca-b753-e3c25951b59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1337</TotalTime>
  <Words>1894</Words>
  <Application>Microsoft Office PowerPoint</Application>
  <PresentationFormat>Diavoorstelling (4:3)</PresentationFormat>
  <Paragraphs>404</Paragraphs>
  <Slides>84</Slides>
  <Notes>33</Notes>
  <HiddenSlides>0</HiddenSlides>
  <MMClips>0</MMClips>
  <ScaleCrop>false</ScaleCrop>
  <HeadingPairs>
    <vt:vector size="6" baseType="variant">
      <vt:variant>
        <vt:lpstr>Gebruikte lettertypen</vt:lpstr>
      </vt:variant>
      <vt:variant>
        <vt:i4>13</vt:i4>
      </vt:variant>
      <vt:variant>
        <vt:lpstr>Thema</vt:lpstr>
      </vt:variant>
      <vt:variant>
        <vt:i4>5</vt:i4>
      </vt:variant>
      <vt:variant>
        <vt:lpstr>Diatitels</vt:lpstr>
      </vt:variant>
      <vt:variant>
        <vt:i4>84</vt:i4>
      </vt:variant>
    </vt:vector>
  </HeadingPairs>
  <TitlesOfParts>
    <vt:vector size="102" baseType="lpstr">
      <vt:lpstr>Algerian</vt:lpstr>
      <vt:lpstr>Arial</vt:lpstr>
      <vt:lpstr>Arial Black</vt:lpstr>
      <vt:lpstr>Basic Commercial W01</vt:lpstr>
      <vt:lpstr>BasicCommercial LT Light</vt:lpstr>
      <vt:lpstr>Cabin</vt:lpstr>
      <vt:lpstr>Calibri</vt:lpstr>
      <vt:lpstr>Calibri Light</vt:lpstr>
      <vt:lpstr>Script MT Bold</vt:lpstr>
      <vt:lpstr>Source Sans Pro</vt:lpstr>
      <vt:lpstr>Trebuchet MS</vt:lpstr>
      <vt:lpstr>Wingdings</vt:lpstr>
      <vt:lpstr>Wingdings 3</vt:lpstr>
      <vt:lpstr>blank</vt:lpstr>
      <vt:lpstr>Kantoorthema</vt:lpstr>
      <vt:lpstr>titelreeks</vt:lpstr>
      <vt:lpstr>1_Kantoorthema</vt:lpstr>
      <vt:lpstr>Facet</vt:lpstr>
      <vt:lpstr>PowerPoint-presentatie</vt:lpstr>
      <vt:lpstr>Welkom door wethouder Anja Roelfs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is duurzaamheid?</vt:lpstr>
      <vt:lpstr>Trias ecologica</vt:lpstr>
      <vt:lpstr>Kunnen monumenten verduurzaamd worden?</vt:lpstr>
      <vt:lpstr>Energiegebruik in huizen</vt:lpstr>
      <vt:lpstr>PowerPoint-presentatie</vt:lpstr>
      <vt:lpstr>PowerPoint-presentatie</vt:lpstr>
      <vt:lpstr>Isoleren van een monument?</vt:lpstr>
      <vt:lpstr>Monumenten passend verduurzamen</vt:lpstr>
      <vt:lpstr>Behoud gaat voor vervangen:   We vervangen de ramen maar het verschil zie je niet……..</vt:lpstr>
      <vt:lpstr>Hoe hoger de isolatiewaarde, hoe beter?</vt:lpstr>
      <vt:lpstr>PowerPoint-presentatie</vt:lpstr>
      <vt:lpstr>Stap 1: Het voorwerk</vt:lpstr>
      <vt:lpstr>Stap 2: Het advies</vt:lpstr>
      <vt:lpstr>Stap 3: Het plan</vt:lpstr>
      <vt:lpstr>Stap 4: De uitvoering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Vanuit het rijk routekaart verduurzamen erfgoed            We moeten dus samen in actie komen!   </vt:lpstr>
      <vt:lpstr>We willen graag als monumentenzorg Gemeente Zwolle betrokken zijn bij de plannen voor het verduurzamen van uw monument.  Monumentenzorg heeft als taak:    Het behoud van monumenten voor de toekomst    </vt:lpstr>
      <vt:lpstr>Bij aanpassingen aan monumenten is veelal een vergunning nodig maar mogelijk kunnen ook vaak werkzaamheden zonder vergunning.  Afdeling monumentenzorg toetst de bouwplannen aan   - de historische waarde van het pand (worden    cultuurhistorisch waardevolle onderdelen niet    verwijderd of aangetast  - of de aanpassingen passen binnen de    cultuurhistorische context van het pand    </vt:lpstr>
      <vt:lpstr>  </vt:lpstr>
      <vt:lpstr>  </vt:lpstr>
      <vt:lpstr>  </vt:lpstr>
      <vt:lpstr>Algemeen vergunningsvrije werkzaamheden in het kader van verduurzaming:  </vt:lpstr>
      <vt:lpstr>We kunnen heel veel voorbeelden geven van toegestane werkzaamheden maar….  Elk monument is uniek  en dus is afstemmen van wat kan en mag   MAATWERK</vt:lpstr>
      <vt:lpstr>PowerPoint-presentatie</vt:lpstr>
      <vt:lpstr>….maar we willen u wel graag helpen om uw verduurzamingsplannen te realiseren binnen de kaders waarbij we met elkaar het behoud van het monument voor ogen hebben.</vt:lpstr>
      <vt:lpstr>Vanuit Rijk heeft de RCE een hulpmiddel gemaakt om u in de planvorming te helpen met keuzes en mogelijkheden  Afwegingskader voor vergunningverlening: </vt:lpstr>
      <vt:lpstr>Hulp bij planvorming is de Groene Menukaart met tips en ideeën en mogelijkheden</vt:lpstr>
      <vt:lpstr>PowerPoint-presentatie</vt:lpstr>
      <vt:lpstr>PowerPoint-presentatie</vt:lpstr>
      <vt:lpstr>Specifiek voor de Krekenbuurt is een handreiking gemaakt voor onderhoud en wijziging van de woningen in de Krekenbuurt </vt:lpstr>
      <vt:lpstr>Uitvoeringsvoorschriften voor onderhoud en herstel van beschermde monumenten gemeente Zwolle</vt:lpstr>
      <vt:lpstr>PowerPoint-presentatie</vt:lpstr>
      <vt:lpstr>PowerPoint-presentatie</vt:lpstr>
      <vt:lpstr>PowerPoint-presentatie</vt:lpstr>
      <vt:lpstr>PowerPoint-presentatie</vt:lpstr>
      <vt:lpstr>PowerPoint-presentatie</vt:lpstr>
      <vt:lpstr>PowerPoint-presentatie</vt:lpstr>
      <vt:lpstr>Bewonersinitiatief Monumenten</vt:lpstr>
      <vt:lpstr>Bewonersinitiatieven in Zwolle</vt:lpstr>
      <vt:lpstr>Ondersteund door</vt:lpstr>
      <vt:lpstr>Eigenaarschap in de transitie</vt:lpstr>
      <vt:lpstr>Gezamenlijke inkoopactie</vt:lpstr>
      <vt:lpstr>In 5 stappen van het (aard)gas af</vt:lpstr>
      <vt:lpstr>Sneak preview..</vt:lpstr>
      <vt:lpstr>20 november 19:30 – 21:30 De Staatsman MONUMENTALE KIEREN</vt:lpstr>
      <vt:lpstr>PowerPoint-presentatie</vt:lpstr>
      <vt:lpstr>PowerPoint-presentatie</vt:lpstr>
    </vt:vector>
  </TitlesOfParts>
  <Company>Gemeente Zwolle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Landman, Saskia</dc:creator>
  <cp:lastModifiedBy>Berkel, I. van (Iwan)</cp:lastModifiedBy>
  <cp:revision>32</cp:revision>
  <cp:lastPrinted>2024-04-22T12:12:14Z</cp:lastPrinted>
  <dcterms:created xsi:type="dcterms:W3CDTF">2017-07-17T09:13:59Z</dcterms:created>
  <dcterms:modified xsi:type="dcterms:W3CDTF">2024-11-13T13:14:34Z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0x010100F8EF98760CBA4A94994F13BA881038FA004A02D4B6F90E0549B2AF799C41ED7179</vt:lpwstr>
  </property>
  <property fmtid="{D5CDD505-2E9C-101B-9397-08002B2CF9AE}" pid="3" name="MediaServiceImageTags">
    <vt:lpwstr/>
  </property>
</Properties>
</file>